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5" r:id="rId3"/>
    <p:sldId id="266" r:id="rId4"/>
    <p:sldId id="260" r:id="rId5"/>
    <p:sldId id="261" r:id="rId6"/>
    <p:sldId id="267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50AA1-D74A-4BB3-A630-4393BC2FCA3B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0AE2-E905-49E4-AA99-C2AAA302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8893-E385-46A0-A040-33811D39DB3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1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20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577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664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249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49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90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303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124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9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78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15000" cy="365125"/>
          </a:xfrm>
          <a:prstGeom prst="rect">
            <a:avLst/>
          </a:prstGeom>
        </p:spPr>
        <p:txBody>
          <a:bodyPr/>
          <a:lstStyle/>
          <a:p>
            <a:fld id="{657858B0-E9CD-4E5C-9B40-E3B4592D3374}" type="datetimeFigureOut">
              <a:rPr lang="en-US">
                <a:solidFill>
                  <a:srgbClr val="F8F8F8"/>
                </a:solidFill>
              </a:rPr>
              <a:pPr/>
              <a:t>5/15/2020</a:t>
            </a:fld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1D7CD0-4E53-44DB-80FC-981A62D4325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7200" y="6172200"/>
            <a:ext cx="8229600" cy="457200"/>
          </a:xfrm>
          <a:prstGeom prst="rect">
            <a:avLst/>
          </a:prstGeom>
          <a:solidFill>
            <a:srgbClr val="F37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9398A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SSU_Horizontal_Whit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0" y="6248400"/>
            <a:ext cx="2514600" cy="24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1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RESUME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Presented by: Career Services</a:t>
            </a:r>
          </a:p>
        </p:txBody>
      </p:sp>
    </p:spTree>
    <p:extLst>
      <p:ext uri="{BB962C8B-B14F-4D97-AF65-F5344CB8AC3E}">
        <p14:creationId xmlns:p14="http://schemas.microsoft.com/office/powerpoint/2010/main" val="220470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What is a Resume?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/>
              <a:t>A marketing tool highlighting your qualifications relevant to a specific position</a:t>
            </a:r>
          </a:p>
          <a:p>
            <a:pPr marL="0" indent="0">
              <a:buNone/>
            </a:pPr>
            <a:r>
              <a:rPr lang="en-US" sz="3100" dirty="0"/>
              <a:t>   </a:t>
            </a:r>
          </a:p>
          <a:p>
            <a:r>
              <a:rPr lang="en-US" sz="3100" dirty="0"/>
              <a:t>Features education, experiences and skills</a:t>
            </a:r>
          </a:p>
          <a:p>
            <a:pPr marL="0" indent="0">
              <a:buNone/>
            </a:pPr>
            <a:r>
              <a:rPr lang="en-US" sz="3100" dirty="0"/>
              <a:t> </a:t>
            </a:r>
          </a:p>
          <a:p>
            <a:r>
              <a:rPr lang="en-US" sz="3100" dirty="0"/>
              <a:t>More than one correct resume format; </a:t>
            </a:r>
          </a:p>
          <a:p>
            <a:pPr marL="0" indent="0">
              <a:buNone/>
            </a:pPr>
            <a:r>
              <a:rPr lang="en-US" sz="3100" dirty="0"/>
              <a:t>   your choice will depend on the targeted</a:t>
            </a:r>
          </a:p>
          <a:p>
            <a:pPr marL="0" indent="0">
              <a:buNone/>
            </a:pPr>
            <a:r>
              <a:rPr lang="en-US" sz="3100" dirty="0"/>
              <a:t>   industry and your experience</a:t>
            </a:r>
          </a:p>
          <a:p>
            <a:pPr marL="0" indent="0">
              <a:buNone/>
            </a:pPr>
            <a:r>
              <a:rPr lang="en-US" sz="31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1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000" dirty="0"/>
              <a:t>1 page in length</a:t>
            </a:r>
          </a:p>
          <a:p>
            <a:pPr marL="800100" lvl="2" indent="0">
              <a:buNone/>
            </a:pPr>
            <a:r>
              <a:rPr lang="en-US" sz="3000" i="1" dirty="0"/>
              <a:t>If it must be two pages, place the least important information on second page</a:t>
            </a:r>
          </a:p>
          <a:p>
            <a:pPr marL="342900" lvl="2" indent="-342900"/>
            <a:r>
              <a:rPr lang="en-US" sz="3000" dirty="0"/>
              <a:t>Clear and concise</a:t>
            </a:r>
          </a:p>
          <a:p>
            <a:pPr marL="342900" lvl="2" indent="-342900"/>
            <a:r>
              <a:rPr lang="en-US" sz="3000" dirty="0"/>
              <a:t>Lead with most important information on the top 1/3 of the resume</a:t>
            </a:r>
          </a:p>
          <a:p>
            <a:r>
              <a:rPr lang="en-US" sz="3000" dirty="0"/>
              <a:t>Highlight most relevant information to the job you are applying for – include key words </a:t>
            </a:r>
          </a:p>
          <a:p>
            <a:r>
              <a:rPr lang="en-US" sz="3000" dirty="0"/>
              <a:t>Use action verbs for job descriptions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1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b="1" dirty="0"/>
              <a:t>It counts!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FF"/>
                </a:solidFill>
              </a:rPr>
              <a:t>Don’t</a:t>
            </a: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b="1" i="1" dirty="0">
                <a:solidFill>
                  <a:srgbClr val="F8F8F8"/>
                </a:solidFill>
              </a:rPr>
              <a:t>go</a:t>
            </a: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  <a:cs typeface="Aharoni" pitchFamily="2" charset="-79"/>
              </a:rPr>
              <a:t>overboard</a:t>
            </a: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b="1" i="1" dirty="0">
                <a:solidFill>
                  <a:srgbClr val="F79646">
                    <a:lumMod val="75000"/>
                  </a:srgbClr>
                </a:solidFill>
              </a:rPr>
              <a:t>with</a:t>
            </a: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b="1" dirty="0">
                <a:solidFill>
                  <a:srgbClr val="F8F8F8"/>
                </a:solidFill>
                <a:cs typeface="Angsana New" pitchFamily="18" charset="-34"/>
              </a:rPr>
              <a:t>fancy</a:t>
            </a: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u="sng" dirty="0">
                <a:solidFill>
                  <a:srgbClr val="FFFF00"/>
                </a:solidFill>
              </a:rPr>
              <a:t>fonts</a:t>
            </a:r>
            <a:r>
              <a:rPr lang="en-US" dirty="0">
                <a:solidFill>
                  <a:srgbClr val="F8F8F8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graphics</a:t>
            </a:r>
            <a:r>
              <a:rPr lang="en-US" dirty="0">
                <a:solidFill>
                  <a:srgbClr val="F8F8F8"/>
                </a:solidFill>
              </a:rPr>
              <a:t>, </a:t>
            </a:r>
            <a:r>
              <a:rPr lang="en-US" i="1" dirty="0">
                <a:solidFill>
                  <a:srgbClr val="F8F8F8">
                    <a:lumMod val="85000"/>
                    <a:lumOff val="15000"/>
                  </a:srgbClr>
                </a:solidFill>
              </a:rPr>
              <a:t>or a confusing structure</a:t>
            </a:r>
            <a:r>
              <a:rPr lang="en-US" dirty="0">
                <a:solidFill>
                  <a:srgbClr val="F8F8F8">
                    <a:lumMod val="85000"/>
                    <a:lumOff val="15000"/>
                  </a:srgbClr>
                </a:solidFill>
              </a:rPr>
              <a:t>.</a:t>
            </a:r>
          </a:p>
          <a:p>
            <a:pPr marL="0" indent="0" algn="ctr">
              <a:buNone/>
            </a:pPr>
            <a:endParaRPr lang="en-US" sz="2400" dirty="0">
              <a:solidFill>
                <a:srgbClr val="F8F8F8">
                  <a:lumMod val="85000"/>
                  <a:lumOff val="15000"/>
                </a:srgbClr>
              </a:solidFill>
            </a:endParaRPr>
          </a:p>
          <a:p>
            <a:r>
              <a:rPr lang="en-US" sz="2400" dirty="0"/>
              <a:t>Correct spelling and grammar </a:t>
            </a:r>
          </a:p>
          <a:p>
            <a:r>
              <a:rPr lang="en-US" sz="2400" dirty="0"/>
              <a:t>Consistent setup and </a:t>
            </a:r>
            <a:r>
              <a:rPr lang="en-US" sz="2400" dirty="0">
                <a:solidFill>
                  <a:srgbClr val="F8F8F8">
                    <a:lumMod val="85000"/>
                    <a:lumOff val="15000"/>
                  </a:srgbClr>
                </a:solidFill>
              </a:rPr>
              <a:t>margins, with the same font style and size throughout the document</a:t>
            </a:r>
          </a:p>
          <a:p>
            <a:r>
              <a:rPr lang="en-US" sz="2400" dirty="0">
                <a:solidFill>
                  <a:srgbClr val="F8F8F8">
                    <a:lumMod val="85000"/>
                    <a:lumOff val="15000"/>
                  </a:srgbClr>
                </a:solidFill>
              </a:rPr>
              <a:t>Be sure that your document is spaced evenly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97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Tips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" y="16002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/>
              <a:t>Avoid personal pronouns such as: I, me, my, we, our, they, them.</a:t>
            </a:r>
          </a:p>
          <a:p>
            <a:r>
              <a:rPr lang="en-US" sz="2800" dirty="0"/>
              <a:t>Limit your use of abbreviations and acronyms. </a:t>
            </a:r>
            <a:r>
              <a:rPr lang="en-US" sz="2800" i="1" dirty="0"/>
              <a:t>(Massachusetts = MA is appropriate)</a:t>
            </a:r>
          </a:p>
          <a:p>
            <a:r>
              <a:rPr lang="en-US" sz="2800" dirty="0"/>
              <a:t>Do not list your references on the resume.</a:t>
            </a:r>
          </a:p>
          <a:p>
            <a:r>
              <a:rPr lang="en-US" sz="2800" dirty="0"/>
              <a:t>Avoid photographs &amp; personal family/health info.</a:t>
            </a:r>
          </a:p>
          <a:p>
            <a:r>
              <a:rPr lang="en-US" sz="2800" dirty="0"/>
              <a:t>Do not include date of birth or social security number.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5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Formatting for ATS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449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Applicant Tracking Systems may be doing the initial screen – format for these to be sure your resume gets to the next step.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r>
              <a:rPr lang="en-US" sz="2200" dirty="0"/>
              <a:t>Do:	</a:t>
            </a:r>
          </a:p>
          <a:p>
            <a:pPr lvl="2"/>
            <a:r>
              <a:rPr lang="en-US" sz="2200" dirty="0"/>
              <a:t>Optimize with key words</a:t>
            </a:r>
          </a:p>
          <a:p>
            <a:pPr lvl="2"/>
            <a:r>
              <a:rPr lang="en-US" sz="2200" dirty="0"/>
              <a:t>Submit as .pdf unless .doc file type specified</a:t>
            </a:r>
          </a:p>
          <a:p>
            <a:pPr lvl="2"/>
            <a:r>
              <a:rPr lang="en-US" sz="2200" dirty="0"/>
              <a:t>Emphasize with bullet points, bold and italics</a:t>
            </a:r>
          </a:p>
          <a:p>
            <a:pPr marL="457200" lvl="1" indent="0">
              <a:buNone/>
            </a:pPr>
            <a:r>
              <a:rPr lang="en-US" sz="2200" dirty="0"/>
              <a:t>Don’t:  	</a:t>
            </a:r>
          </a:p>
          <a:p>
            <a:pPr lvl="2"/>
            <a:r>
              <a:rPr lang="en-US" sz="2200" dirty="0"/>
              <a:t>Use tables, graphs, charts or graphics</a:t>
            </a:r>
          </a:p>
          <a:p>
            <a:pPr lvl="2"/>
            <a:r>
              <a:rPr lang="en-US" sz="2200" dirty="0"/>
              <a:t>Use resume builder templates</a:t>
            </a:r>
          </a:p>
          <a:p>
            <a:pPr lvl="2"/>
            <a:r>
              <a:rPr lang="en-US" sz="2200" dirty="0"/>
              <a:t>Use headers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5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Proofread your resume carefully; don't rely solely on spell check. Spell check often does not pick up errors when capital letters are used.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Received a plague for salesman of the year</a:t>
            </a:r>
          </a:p>
          <a:p>
            <a:r>
              <a:rPr lang="en-US" dirty="0"/>
              <a:t>Dear Madman (instead of Madam)</a:t>
            </a:r>
          </a:p>
          <a:p>
            <a:r>
              <a:rPr lang="en-US" dirty="0"/>
              <a:t>My hobbits include</a:t>
            </a:r>
          </a:p>
          <a:p>
            <a:r>
              <a:rPr lang="en-US" dirty="0"/>
              <a:t>Restaurant skills: Severing customers</a:t>
            </a:r>
          </a:p>
          <a:p>
            <a:r>
              <a:rPr lang="en-US" dirty="0"/>
              <a:t>I’m an accurate and rabid typist</a:t>
            </a:r>
          </a:p>
          <a:p>
            <a:r>
              <a:rPr lang="en-US" dirty="0"/>
              <a:t>i am a conscious individual with good attention to detail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6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5326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8F8F8"/>
      </a:dk1>
      <a:lt1>
        <a:srgbClr val="19398A"/>
      </a:lt1>
      <a:dk2>
        <a:srgbClr val="19398A"/>
      </a:dk2>
      <a:lt2>
        <a:srgbClr val="19398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them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361</Words>
  <Application>Microsoft Office PowerPoint</Application>
  <PresentationFormat>On-screen Show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RESUME </vt:lpstr>
      <vt:lpstr>What is a Resume?</vt:lpstr>
      <vt:lpstr>Important Items</vt:lpstr>
      <vt:lpstr>Presentation</vt:lpstr>
      <vt:lpstr>Additional Tips </vt:lpstr>
      <vt:lpstr>Formatting for ATS  </vt:lpstr>
      <vt:lpstr>Proofread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</dc:title>
  <dc:creator>Joe Santacroce</dc:creator>
  <cp:lastModifiedBy>Joe Santacroce</cp:lastModifiedBy>
  <cp:revision>39</cp:revision>
  <dcterms:created xsi:type="dcterms:W3CDTF">2016-01-13T18:01:00Z</dcterms:created>
  <dcterms:modified xsi:type="dcterms:W3CDTF">2020-05-15T11:38:42Z</dcterms:modified>
</cp:coreProperties>
</file>