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6" r:id="rId2"/>
    <p:sldId id="266" r:id="rId3"/>
    <p:sldId id="257" r:id="rId4"/>
    <p:sldId id="264" r:id="rId5"/>
    <p:sldId id="258" r:id="rId6"/>
    <p:sldId id="259" r:id="rId7"/>
    <p:sldId id="261" r:id="rId8"/>
    <p:sldId id="265" r:id="rId9"/>
    <p:sldId id="267" r:id="rId10"/>
    <p:sldId id="260" r:id="rId11"/>
    <p:sldId id="263" r:id="rId12"/>
    <p:sldId id="268" r:id="rId13"/>
    <p:sldId id="269" r:id="rId14"/>
    <p:sldId id="271" r:id="rId15"/>
    <p:sldId id="272" r:id="rId16"/>
    <p:sldId id="262" r:id="rId17"/>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19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 d="1"/>
        <a:sy n="1" d="1"/>
      </p:scale>
      <p:origin x="0" y="0"/>
    </p:cViewPr>
  </p:notesTextViewPr>
  <p:notesViewPr>
    <p:cSldViewPr>
      <p:cViewPr varScale="1">
        <p:scale>
          <a:sx n="70" d="100"/>
          <a:sy n="70" d="100"/>
        </p:scale>
        <p:origin x="-2814" y="-90"/>
      </p:cViewPr>
      <p:guideLst>
        <p:guide orient="horz" pos="2932"/>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sz="quarter" idx="1"/>
          </p:nvPr>
        </p:nvSpPr>
        <p:spPr>
          <a:xfrm>
            <a:off x="3939466" y="0"/>
            <a:ext cx="3013763" cy="465455"/>
          </a:xfrm>
          <a:prstGeom prst="rect">
            <a:avLst/>
          </a:prstGeom>
        </p:spPr>
        <p:txBody>
          <a:bodyPr vert="horz" lIns="92930" tIns="46465" rIns="92930" bIns="46465" rtlCol="0"/>
          <a:lstStyle>
            <a:lvl1pPr algn="r">
              <a:defRPr sz="1200"/>
            </a:lvl1pPr>
          </a:lstStyle>
          <a:p>
            <a:fld id="{FA476D39-5E1E-450D-8BFE-CA237F42D2C4}" type="datetimeFigureOut">
              <a:rPr lang="en-US" smtClean="0"/>
              <a:t>1/18/2019</a:t>
            </a:fld>
            <a:endParaRPr lang="en-US"/>
          </a:p>
        </p:txBody>
      </p:sp>
      <p:sp>
        <p:nvSpPr>
          <p:cNvPr id="4" name="Footer Placeholder 3"/>
          <p:cNvSpPr>
            <a:spLocks noGrp="1"/>
          </p:cNvSpPr>
          <p:nvPr>
            <p:ph type="ftr" sz="quarter" idx="2"/>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842029"/>
            <a:ext cx="3013763" cy="465455"/>
          </a:xfrm>
          <a:prstGeom prst="rect">
            <a:avLst/>
          </a:prstGeom>
        </p:spPr>
        <p:txBody>
          <a:bodyPr vert="horz" lIns="92930" tIns="46465" rIns="92930" bIns="46465" rtlCol="0" anchor="b"/>
          <a:lstStyle>
            <a:lvl1pPr algn="r">
              <a:defRPr sz="1200"/>
            </a:lvl1pPr>
          </a:lstStyle>
          <a:p>
            <a:fld id="{9656EA37-FB85-4F23-BA69-1FB35D7ED95D}" type="slidenum">
              <a:rPr lang="en-US" smtClean="0"/>
              <a:t>‹#›</a:t>
            </a:fld>
            <a:endParaRPr lang="en-US"/>
          </a:p>
        </p:txBody>
      </p:sp>
    </p:spTree>
    <p:extLst>
      <p:ext uri="{BB962C8B-B14F-4D97-AF65-F5344CB8AC3E}">
        <p14:creationId xmlns:p14="http://schemas.microsoft.com/office/powerpoint/2010/main" val="10873303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393BBA38-399C-4578-80FD-596F8E665008}" type="datetimeFigureOut">
              <a:rPr lang="en-US" smtClean="0"/>
              <a:t>1/18/2019</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41F69D73-148E-424E-8CFD-165E7043E259}" type="slidenum">
              <a:rPr lang="en-US" smtClean="0"/>
              <a:t>‹#›</a:t>
            </a:fld>
            <a:endParaRPr lang="en-US"/>
          </a:p>
        </p:txBody>
      </p:sp>
    </p:spTree>
    <p:extLst>
      <p:ext uri="{BB962C8B-B14F-4D97-AF65-F5344CB8AC3E}">
        <p14:creationId xmlns:p14="http://schemas.microsoft.com/office/powerpoint/2010/main" val="27509897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 participants how many have written</a:t>
            </a:r>
            <a:r>
              <a:rPr lang="en-US" baseline="0" dirty="0" smtClean="0"/>
              <a:t> a cover letter. Pick one to discuss what they wrote. </a:t>
            </a:r>
            <a:endParaRPr lang="en-US" dirty="0"/>
          </a:p>
        </p:txBody>
      </p:sp>
      <p:sp>
        <p:nvSpPr>
          <p:cNvPr id="4" name="Slide Number Placeholder 3"/>
          <p:cNvSpPr>
            <a:spLocks noGrp="1"/>
          </p:cNvSpPr>
          <p:nvPr>
            <p:ph type="sldNum" sz="quarter" idx="10"/>
          </p:nvPr>
        </p:nvSpPr>
        <p:spPr/>
        <p:txBody>
          <a:bodyPr/>
          <a:lstStyle/>
          <a:p>
            <a:fld id="{41F69D73-148E-424E-8CFD-165E7043E259}" type="slidenum">
              <a:rPr lang="en-US" smtClean="0"/>
              <a:t>1</a:t>
            </a:fld>
            <a:endParaRPr lang="en-US"/>
          </a:p>
        </p:txBody>
      </p:sp>
    </p:spTree>
    <p:extLst>
      <p:ext uri="{BB962C8B-B14F-4D97-AF65-F5344CB8AC3E}">
        <p14:creationId xmlns:p14="http://schemas.microsoft.com/office/powerpoint/2010/main" val="42353072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 participants that have utilized resume how they were sent.</a:t>
            </a:r>
            <a:endParaRPr lang="en-US" dirty="0"/>
          </a:p>
        </p:txBody>
      </p:sp>
      <p:sp>
        <p:nvSpPr>
          <p:cNvPr id="4" name="Slide Number Placeholder 3"/>
          <p:cNvSpPr>
            <a:spLocks noGrp="1"/>
          </p:cNvSpPr>
          <p:nvPr>
            <p:ph type="sldNum" sz="quarter" idx="10"/>
          </p:nvPr>
        </p:nvSpPr>
        <p:spPr/>
        <p:txBody>
          <a:bodyPr/>
          <a:lstStyle/>
          <a:p>
            <a:fld id="{41F69D73-148E-424E-8CFD-165E7043E259}" type="slidenum">
              <a:rPr lang="en-US" smtClean="0"/>
              <a:t>4</a:t>
            </a:fld>
            <a:endParaRPr lang="en-US"/>
          </a:p>
        </p:txBody>
      </p:sp>
    </p:spTree>
    <p:extLst>
      <p:ext uri="{BB962C8B-B14F-4D97-AF65-F5344CB8AC3E}">
        <p14:creationId xmlns:p14="http://schemas.microsoft.com/office/powerpoint/2010/main" val="11177013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 students to write down 3</a:t>
            </a:r>
            <a:r>
              <a:rPr lang="en-US" baseline="0" dirty="0" smtClean="0"/>
              <a:t> skills they have and how they acquired them. </a:t>
            </a:r>
            <a:endParaRPr lang="en-US" dirty="0"/>
          </a:p>
        </p:txBody>
      </p:sp>
      <p:sp>
        <p:nvSpPr>
          <p:cNvPr id="4" name="Slide Number Placeholder 3"/>
          <p:cNvSpPr>
            <a:spLocks noGrp="1"/>
          </p:cNvSpPr>
          <p:nvPr>
            <p:ph type="sldNum" sz="quarter" idx="10"/>
          </p:nvPr>
        </p:nvSpPr>
        <p:spPr/>
        <p:txBody>
          <a:bodyPr/>
          <a:lstStyle/>
          <a:p>
            <a:fld id="{41F69D73-148E-424E-8CFD-165E7043E259}" type="slidenum">
              <a:rPr lang="en-US" smtClean="0"/>
              <a:t>6</a:t>
            </a:fld>
            <a:endParaRPr lang="en-US"/>
          </a:p>
        </p:txBody>
      </p:sp>
    </p:spTree>
    <p:extLst>
      <p:ext uri="{BB962C8B-B14F-4D97-AF65-F5344CB8AC3E}">
        <p14:creationId xmlns:p14="http://schemas.microsoft.com/office/powerpoint/2010/main" val="29764447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F69D73-148E-424E-8CFD-165E7043E259}" type="slidenum">
              <a:rPr lang="en-US" smtClean="0"/>
              <a:t>11</a:t>
            </a:fld>
            <a:endParaRPr lang="en-US"/>
          </a:p>
        </p:txBody>
      </p:sp>
    </p:spTree>
    <p:extLst>
      <p:ext uri="{BB962C8B-B14F-4D97-AF65-F5344CB8AC3E}">
        <p14:creationId xmlns:p14="http://schemas.microsoft.com/office/powerpoint/2010/main" val="4066198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1E74CDE-946F-45F0-AE90-EF324676A51E}"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D830E-6DCB-4095-A3D8-2D307529B01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E74CDE-946F-45F0-AE90-EF324676A51E}"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D830E-6DCB-4095-A3D8-2D307529B01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E74CDE-946F-45F0-AE90-EF324676A51E}"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D830E-6DCB-4095-A3D8-2D307529B01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E74CDE-946F-45F0-AE90-EF324676A51E}"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D830E-6DCB-4095-A3D8-2D307529B01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51E74CDE-946F-45F0-AE90-EF324676A51E}"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D830E-6DCB-4095-A3D8-2D307529B01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1E74CDE-946F-45F0-AE90-EF324676A51E}" type="datetimeFigureOut">
              <a:rPr lang="en-US" smtClean="0"/>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7D830E-6DCB-4095-A3D8-2D307529B010}"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1E74CDE-946F-45F0-AE90-EF324676A51E}" type="datetimeFigureOut">
              <a:rPr lang="en-US" smtClean="0"/>
              <a:t>1/18/2019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7D830E-6DCB-4095-A3D8-2D307529B01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E74CDE-946F-45F0-AE90-EF324676A51E}" type="datetimeFigureOut">
              <a:rPr lang="en-US" smtClean="0"/>
              <a:t>1/18/2019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7D830E-6DCB-4095-A3D8-2D307529B01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E74CDE-946F-45F0-AE90-EF324676A51E}" type="datetimeFigureOut">
              <a:rPr lang="en-US" smtClean="0"/>
              <a:t>1/18/2019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7D830E-6DCB-4095-A3D8-2D307529B01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51E74CDE-946F-45F0-AE90-EF324676A51E}" type="datetimeFigureOut">
              <a:rPr lang="en-US" smtClean="0"/>
              <a:t>1/18/2019</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A7D830E-6DCB-4095-A3D8-2D307529B01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74CDE-946F-45F0-AE90-EF324676A51E}" type="datetimeFigureOut">
              <a:rPr lang="en-US" smtClean="0"/>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7D830E-6DCB-4095-A3D8-2D307529B01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51E74CDE-946F-45F0-AE90-EF324676A51E}" type="datetimeFigureOut">
              <a:rPr lang="en-US" smtClean="0"/>
              <a:t>1/18/2019</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A7D830E-6DCB-4095-A3D8-2D307529B01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salemstate.edu/career/sv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students-residents.aamc.org/applying-medical-school/applying-medical-school-process/deciding-where-apply/medical-school-admission-requirement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793381" y="1666930"/>
            <a:ext cx="5842122" cy="1204306"/>
          </a:xfrm>
        </p:spPr>
        <p:txBody>
          <a:bodyPr/>
          <a:lstStyle/>
          <a:p>
            <a:r>
              <a:rPr lang="en-US" sz="4400" dirty="0" smtClean="0">
                <a:solidFill>
                  <a:schemeClr val="accent2"/>
                </a:solidFill>
              </a:rPr>
              <a:t>How to Get into medical school</a:t>
            </a:r>
            <a:endParaRPr lang="en-US" sz="4400" dirty="0">
              <a:solidFill>
                <a:schemeClr val="accent2"/>
              </a:solidFill>
            </a:endParaRPr>
          </a:p>
        </p:txBody>
      </p:sp>
      <p:sp>
        <p:nvSpPr>
          <p:cNvPr id="3" name="Subtitle 2"/>
          <p:cNvSpPr>
            <a:spLocks noGrp="1"/>
          </p:cNvSpPr>
          <p:nvPr>
            <p:ph type="subTitle" idx="1"/>
          </p:nvPr>
        </p:nvSpPr>
        <p:spPr>
          <a:xfrm rot="19140000">
            <a:off x="1214448" y="2476462"/>
            <a:ext cx="6511131" cy="329259"/>
          </a:xfrm>
        </p:spPr>
        <p:txBody>
          <a:bodyPr/>
          <a:lstStyle/>
          <a:p>
            <a:r>
              <a:rPr lang="en-US" dirty="0" smtClean="0">
                <a:solidFill>
                  <a:srgbClr val="0070C0"/>
                </a:solidFill>
              </a:rPr>
              <a:t>SALEM STATE UNIVERSITY career Services</a:t>
            </a:r>
            <a:endParaRPr lang="en-US" dirty="0">
              <a:solidFill>
                <a:srgbClr val="0070C0"/>
              </a:solidFill>
            </a:endParaRPr>
          </a:p>
        </p:txBody>
      </p:sp>
      <p:pic>
        <p:nvPicPr>
          <p:cNvPr id="4"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294" y="152400"/>
            <a:ext cx="2708564"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49396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r>
            <a:br>
              <a:rPr lang="en-US" dirty="0" smtClean="0"/>
            </a:br>
            <a:r>
              <a:rPr lang="en-US" dirty="0" smtClean="0">
                <a:solidFill>
                  <a:schemeClr val="accent2"/>
                </a:solidFill>
              </a:rPr>
              <a:t>everything else</a:t>
            </a:r>
            <a:r>
              <a:rPr lang="en-US" dirty="0" smtClean="0"/>
              <a:t>	</a:t>
            </a:r>
            <a:endParaRPr lang="en-US" dirty="0"/>
          </a:p>
        </p:txBody>
      </p:sp>
      <p:sp>
        <p:nvSpPr>
          <p:cNvPr id="3" name="Content Placeholder 2"/>
          <p:cNvSpPr>
            <a:spLocks noGrp="1"/>
          </p:cNvSpPr>
          <p:nvPr>
            <p:ph idx="1"/>
          </p:nvPr>
        </p:nvSpPr>
        <p:spPr>
          <a:xfrm>
            <a:off x="762000" y="1295400"/>
            <a:ext cx="7520940" cy="3581400"/>
          </a:xfrm>
        </p:spPr>
        <p:txBody>
          <a:bodyPr>
            <a:noAutofit/>
          </a:bodyPr>
          <a:lstStyle/>
          <a:p>
            <a:r>
              <a:rPr lang="en-US" sz="1800" dirty="0" smtClean="0">
                <a:solidFill>
                  <a:srgbClr val="0070C0"/>
                </a:solidFill>
              </a:rPr>
              <a:t>•</a:t>
            </a:r>
            <a:r>
              <a:rPr lang="en-US" sz="2800" dirty="0">
                <a:solidFill>
                  <a:srgbClr val="0070C0"/>
                </a:solidFill>
              </a:rPr>
              <a:t>The most overlooked, yet </a:t>
            </a:r>
            <a:r>
              <a:rPr lang="en-US" sz="2800" i="1" dirty="0">
                <a:solidFill>
                  <a:srgbClr val="0070C0"/>
                </a:solidFill>
                <a:effectLst>
                  <a:outerShdw blurRad="50800" dist="38100" algn="tr" rotWithShape="0">
                    <a:prstClr val="black">
                      <a:alpha val="40000"/>
                    </a:prstClr>
                  </a:outerShdw>
                </a:effectLst>
              </a:rPr>
              <a:t>very</a:t>
            </a:r>
            <a:r>
              <a:rPr lang="en-US" sz="2800" i="1" dirty="0">
                <a:solidFill>
                  <a:srgbClr val="0070C0"/>
                </a:solidFill>
              </a:rPr>
              <a:t> </a:t>
            </a:r>
            <a:r>
              <a:rPr lang="en-US" sz="2800" dirty="0">
                <a:solidFill>
                  <a:srgbClr val="0070C0"/>
                </a:solidFill>
              </a:rPr>
              <a:t>important, part of your application</a:t>
            </a:r>
            <a:r>
              <a:rPr lang="en-US" sz="2800" dirty="0" smtClean="0">
                <a:solidFill>
                  <a:srgbClr val="0070C0"/>
                </a:solidFill>
              </a:rPr>
              <a:t>.</a:t>
            </a:r>
            <a:endParaRPr lang="en-US" sz="2800" dirty="0">
              <a:solidFill>
                <a:srgbClr val="0070C0"/>
              </a:solidFill>
            </a:endParaRPr>
          </a:p>
          <a:p>
            <a:r>
              <a:rPr lang="en-US" sz="2800" dirty="0">
                <a:solidFill>
                  <a:srgbClr val="0070C0"/>
                </a:solidFill>
              </a:rPr>
              <a:t>• 	The admissions committee looks at this section to see if you have </a:t>
            </a:r>
            <a:r>
              <a:rPr lang="en-US" sz="2800" dirty="0">
                <a:solidFill>
                  <a:srgbClr val="0070C0"/>
                </a:solidFill>
                <a:effectLst>
                  <a:outerShdw blurRad="50800" dist="38100" algn="tr" rotWithShape="0">
                    <a:prstClr val="black">
                      <a:alpha val="40000"/>
                    </a:prstClr>
                  </a:outerShdw>
                </a:effectLst>
              </a:rPr>
              <a:t>personality</a:t>
            </a:r>
            <a:r>
              <a:rPr lang="en-US" sz="2800" dirty="0">
                <a:solidFill>
                  <a:srgbClr val="0070C0"/>
                </a:solidFill>
              </a:rPr>
              <a:t> and a </a:t>
            </a:r>
            <a:r>
              <a:rPr lang="en-US" sz="2800" dirty="0">
                <a:solidFill>
                  <a:srgbClr val="0070C0"/>
                </a:solidFill>
                <a:effectLst>
                  <a:outerShdw blurRad="50800" dist="38100" algn="tr" rotWithShape="0">
                    <a:prstClr val="black">
                      <a:alpha val="40000"/>
                    </a:prstClr>
                  </a:outerShdw>
                </a:effectLst>
              </a:rPr>
              <a:t>commitment</a:t>
            </a:r>
            <a:r>
              <a:rPr lang="en-US" sz="2800" dirty="0">
                <a:solidFill>
                  <a:srgbClr val="0070C0"/>
                </a:solidFill>
              </a:rPr>
              <a:t> </a:t>
            </a:r>
            <a:r>
              <a:rPr lang="en-US" sz="2800" dirty="0">
                <a:solidFill>
                  <a:srgbClr val="0070C0"/>
                </a:solidFill>
                <a:effectLst>
                  <a:outerShdw blurRad="50800" dist="38100" algn="tr" rotWithShape="0">
                    <a:prstClr val="black">
                      <a:alpha val="40000"/>
                    </a:prstClr>
                  </a:outerShdw>
                </a:effectLst>
              </a:rPr>
              <a:t>to</a:t>
            </a:r>
            <a:r>
              <a:rPr lang="en-US" sz="2800" dirty="0">
                <a:solidFill>
                  <a:srgbClr val="0070C0"/>
                </a:solidFill>
              </a:rPr>
              <a:t> </a:t>
            </a:r>
            <a:r>
              <a:rPr lang="en-US" sz="2800" dirty="0">
                <a:solidFill>
                  <a:srgbClr val="0070C0"/>
                </a:solidFill>
                <a:effectLst>
                  <a:outerShdw blurRad="50800" dist="38100" algn="tr" rotWithShape="0">
                    <a:prstClr val="black">
                      <a:alpha val="40000"/>
                    </a:prstClr>
                  </a:outerShdw>
                </a:effectLst>
              </a:rPr>
              <a:t>medicine</a:t>
            </a:r>
            <a:r>
              <a:rPr lang="en-US" sz="2800" dirty="0" smtClean="0">
                <a:solidFill>
                  <a:srgbClr val="0070C0"/>
                </a:solidFill>
              </a:rPr>
              <a:t>.</a:t>
            </a:r>
            <a:endParaRPr lang="en-US" sz="2800" dirty="0">
              <a:solidFill>
                <a:srgbClr val="0070C0"/>
              </a:solidFill>
            </a:endParaRPr>
          </a:p>
          <a:p>
            <a:r>
              <a:rPr lang="en-US" sz="2800" dirty="0">
                <a:solidFill>
                  <a:srgbClr val="0070C0"/>
                </a:solidFill>
                <a:effectLst>
                  <a:outerShdw blurRad="50800" dist="38100" algn="tr" rotWithShape="0">
                    <a:prstClr val="black">
                      <a:alpha val="40000"/>
                    </a:prstClr>
                  </a:outerShdw>
                </a:effectLst>
              </a:rPr>
              <a:t>• </a:t>
            </a:r>
            <a:r>
              <a:rPr lang="en-US" sz="2800" dirty="0">
                <a:solidFill>
                  <a:srgbClr val="0070C0"/>
                </a:solidFill>
              </a:rPr>
              <a:t>	</a:t>
            </a:r>
            <a:r>
              <a:rPr lang="en-US" sz="2800" dirty="0">
                <a:solidFill>
                  <a:srgbClr val="0070C0"/>
                </a:solidFill>
                <a:effectLst>
                  <a:outerShdw blurRad="50800" dist="38100" algn="tr" rotWithShape="0">
                    <a:prstClr val="black">
                      <a:alpha val="40000"/>
                    </a:prstClr>
                  </a:outerShdw>
                </a:effectLst>
              </a:rPr>
              <a:t>Three</a:t>
            </a:r>
            <a:r>
              <a:rPr lang="en-US" sz="2800" dirty="0">
                <a:solidFill>
                  <a:srgbClr val="0070C0"/>
                </a:solidFill>
              </a:rPr>
              <a:t> big parts: extracurricular activities, letters of recommendation &amp; your personal statement.</a:t>
            </a:r>
          </a:p>
          <a:p>
            <a:pPr marL="0" indent="0"/>
            <a:endParaRPr lang="en-US" sz="1800" dirty="0">
              <a:solidFill>
                <a:srgbClr val="0070C0"/>
              </a:solidFill>
            </a:endParaRPr>
          </a:p>
        </p:txBody>
      </p:sp>
      <p:pic>
        <p:nvPicPr>
          <p:cNvPr id="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99186" y="5867400"/>
            <a:ext cx="2708564"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25713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
            </a:r>
            <a:br>
              <a:rPr lang="en-US" dirty="0" smtClean="0">
                <a:solidFill>
                  <a:schemeClr val="accent2"/>
                </a:solidFill>
              </a:rPr>
            </a:br>
            <a:r>
              <a:rPr lang="en-US" dirty="0" smtClean="0">
                <a:solidFill>
                  <a:schemeClr val="accent2"/>
                </a:solidFill>
              </a:rPr>
              <a:t>extracurricular activities</a:t>
            </a:r>
            <a:r>
              <a:rPr lang="en-US" dirty="0" smtClean="0">
                <a:solidFill>
                  <a:schemeClr val="accent2">
                    <a:lumMod val="75000"/>
                  </a:schemeClr>
                </a:solidFill>
              </a:rPr>
              <a:t/>
            </a:r>
            <a:br>
              <a:rPr lang="en-US" dirty="0" smtClean="0">
                <a:solidFill>
                  <a:schemeClr val="accent2">
                    <a:lumMod val="75000"/>
                  </a:schemeClr>
                </a:solidFill>
              </a:rPr>
            </a:br>
            <a:endParaRPr lang="en-US" dirty="0">
              <a:solidFill>
                <a:schemeClr val="accent2">
                  <a:lumMod val="75000"/>
                </a:schemeClr>
              </a:solidFill>
            </a:endParaRPr>
          </a:p>
        </p:txBody>
      </p:sp>
      <p:sp>
        <p:nvSpPr>
          <p:cNvPr id="3" name="Content Placeholder 2"/>
          <p:cNvSpPr>
            <a:spLocks noGrp="1"/>
          </p:cNvSpPr>
          <p:nvPr>
            <p:ph idx="1"/>
          </p:nvPr>
        </p:nvSpPr>
        <p:spPr>
          <a:xfrm>
            <a:off x="822960" y="914400"/>
            <a:ext cx="7520940" cy="3962400"/>
          </a:xfrm>
        </p:spPr>
        <p:txBody>
          <a:bodyPr>
            <a:normAutofit lnSpcReduction="10000"/>
          </a:bodyPr>
          <a:lstStyle/>
          <a:p>
            <a:pPr>
              <a:buFont typeface="Arial" panose="020B0604020202020204" pitchFamily="34" charset="0"/>
              <a:buChar char="•"/>
            </a:pPr>
            <a:r>
              <a:rPr lang="en-US" sz="2800" dirty="0">
                <a:solidFill>
                  <a:srgbClr val="0070C0"/>
                </a:solidFill>
                <a:effectLst>
                  <a:outerShdw blurRad="50800" dist="38100" algn="tr" rotWithShape="0">
                    <a:prstClr val="black">
                      <a:alpha val="40000"/>
                    </a:prstClr>
                  </a:outerShdw>
                </a:effectLst>
              </a:rPr>
              <a:t>Clubs:</a:t>
            </a:r>
            <a:r>
              <a:rPr lang="en-US" sz="2800" dirty="0">
                <a:solidFill>
                  <a:srgbClr val="0070C0"/>
                </a:solidFill>
              </a:rPr>
              <a:t> volunteering organizations, religious affiliations, political groups, hobby </a:t>
            </a:r>
            <a:r>
              <a:rPr lang="en-US" sz="2800" dirty="0" smtClean="0">
                <a:solidFill>
                  <a:srgbClr val="0070C0"/>
                </a:solidFill>
              </a:rPr>
              <a:t>clubs.</a:t>
            </a:r>
          </a:p>
          <a:p>
            <a:pPr>
              <a:buFont typeface="Arial" panose="020B0604020202020204" pitchFamily="34" charset="0"/>
              <a:buChar char="•"/>
            </a:pPr>
            <a:r>
              <a:rPr lang="en-US" sz="2800" dirty="0" smtClean="0">
                <a:solidFill>
                  <a:srgbClr val="0070C0"/>
                </a:solidFill>
                <a:effectLst>
                  <a:outerShdw blurRad="50800" dist="38100" algn="tr" rotWithShape="0">
                    <a:prstClr val="black">
                      <a:alpha val="40000"/>
                    </a:prstClr>
                  </a:outerShdw>
                </a:effectLst>
              </a:rPr>
              <a:t>Sports</a:t>
            </a:r>
            <a:r>
              <a:rPr lang="en-US" sz="2800" dirty="0">
                <a:solidFill>
                  <a:srgbClr val="0070C0"/>
                </a:solidFill>
                <a:effectLst>
                  <a:outerShdw blurRad="50800" dist="38100" algn="tr" rotWithShape="0">
                    <a:prstClr val="black">
                      <a:alpha val="40000"/>
                    </a:prstClr>
                  </a:outerShdw>
                </a:effectLst>
              </a:rPr>
              <a:t>:</a:t>
            </a:r>
            <a:r>
              <a:rPr lang="en-US" sz="2800" dirty="0">
                <a:solidFill>
                  <a:srgbClr val="0070C0"/>
                </a:solidFill>
              </a:rPr>
              <a:t> at any level </a:t>
            </a:r>
            <a:endParaRPr lang="en-US" sz="2800" dirty="0" smtClean="0">
              <a:solidFill>
                <a:srgbClr val="0070C0"/>
              </a:solidFill>
            </a:endParaRPr>
          </a:p>
          <a:p>
            <a:pPr marL="0" indent="0"/>
            <a:r>
              <a:rPr lang="en-US" sz="2800" dirty="0" smtClean="0">
                <a:solidFill>
                  <a:srgbClr val="0070C0"/>
                </a:solidFill>
                <a:effectLst>
                  <a:outerShdw blurRad="50800" dist="38100" algn="tr" rotWithShape="0">
                    <a:prstClr val="black">
                      <a:alpha val="40000"/>
                    </a:prstClr>
                  </a:outerShdw>
                </a:effectLst>
              </a:rPr>
              <a:t>• Jobs</a:t>
            </a:r>
            <a:r>
              <a:rPr lang="en-US" sz="2800" dirty="0">
                <a:solidFill>
                  <a:srgbClr val="0070C0"/>
                </a:solidFill>
                <a:effectLst>
                  <a:outerShdw blurRad="50800" dist="38100" algn="tr" rotWithShape="0">
                    <a:prstClr val="black">
                      <a:alpha val="40000"/>
                    </a:prstClr>
                  </a:outerShdw>
                </a:effectLst>
              </a:rPr>
              <a:t>:</a:t>
            </a:r>
            <a:r>
              <a:rPr lang="en-US" sz="2800" dirty="0">
                <a:solidFill>
                  <a:srgbClr val="0070C0"/>
                </a:solidFill>
              </a:rPr>
              <a:t> full and/or part time</a:t>
            </a:r>
            <a:r>
              <a:rPr lang="en-US" sz="2800" dirty="0" smtClean="0">
                <a:solidFill>
                  <a:srgbClr val="0070C0"/>
                </a:solidFill>
              </a:rPr>
              <a:t>.</a:t>
            </a:r>
            <a:endParaRPr lang="en-US" sz="2800" dirty="0">
              <a:solidFill>
                <a:srgbClr val="0070C0"/>
              </a:solidFill>
            </a:endParaRPr>
          </a:p>
          <a:p>
            <a:r>
              <a:rPr lang="en-US" sz="2800" dirty="0">
                <a:solidFill>
                  <a:srgbClr val="0070C0"/>
                </a:solidFill>
                <a:effectLst>
                  <a:outerShdw blurRad="50800" dist="38100" algn="tr" rotWithShape="0">
                    <a:prstClr val="black">
                      <a:alpha val="40000"/>
                    </a:prstClr>
                  </a:outerShdw>
                </a:effectLst>
              </a:rPr>
              <a:t>• </a:t>
            </a:r>
            <a:r>
              <a:rPr lang="en-US" sz="2800" dirty="0">
                <a:solidFill>
                  <a:srgbClr val="0070C0"/>
                </a:solidFill>
              </a:rPr>
              <a:t>	</a:t>
            </a:r>
            <a:r>
              <a:rPr lang="en-US" sz="2800" dirty="0">
                <a:solidFill>
                  <a:srgbClr val="0070C0"/>
                </a:solidFill>
                <a:effectLst>
                  <a:outerShdw blurRad="50800" dist="38100" algn="tr" rotWithShape="0">
                    <a:prstClr val="black">
                      <a:alpha val="40000"/>
                    </a:prstClr>
                  </a:outerShdw>
                </a:effectLst>
              </a:rPr>
              <a:t>Volunteering:</a:t>
            </a:r>
            <a:r>
              <a:rPr lang="en-US" sz="2800" dirty="0">
                <a:solidFill>
                  <a:srgbClr val="0070C0"/>
                </a:solidFill>
              </a:rPr>
              <a:t> health or non-health related</a:t>
            </a:r>
            <a:r>
              <a:rPr lang="en-US" sz="2800" dirty="0" smtClean="0">
                <a:solidFill>
                  <a:srgbClr val="0070C0"/>
                </a:solidFill>
              </a:rPr>
              <a:t>.</a:t>
            </a:r>
            <a:endParaRPr lang="en-US" sz="2800" dirty="0">
              <a:solidFill>
                <a:srgbClr val="0070C0"/>
              </a:solidFill>
            </a:endParaRPr>
          </a:p>
          <a:p>
            <a:r>
              <a:rPr lang="en-US" sz="2800" dirty="0">
                <a:solidFill>
                  <a:srgbClr val="0070C0"/>
                </a:solidFill>
                <a:effectLst>
                  <a:outerShdw blurRad="50800" dist="38100" algn="tr" rotWithShape="0">
                    <a:prstClr val="black">
                      <a:alpha val="40000"/>
                    </a:prstClr>
                  </a:outerShdw>
                </a:effectLst>
              </a:rPr>
              <a:t>• </a:t>
            </a:r>
            <a:r>
              <a:rPr lang="en-US" sz="2800" dirty="0">
                <a:solidFill>
                  <a:srgbClr val="0070C0"/>
                </a:solidFill>
              </a:rPr>
              <a:t>	</a:t>
            </a:r>
            <a:r>
              <a:rPr lang="en-US" sz="2800" dirty="0">
                <a:solidFill>
                  <a:srgbClr val="0070C0"/>
                </a:solidFill>
                <a:effectLst>
                  <a:outerShdw blurRad="50800" dist="38100" algn="tr" rotWithShape="0">
                    <a:prstClr val="black">
                      <a:alpha val="40000"/>
                    </a:prstClr>
                  </a:outerShdw>
                </a:effectLst>
              </a:rPr>
              <a:t>Research:</a:t>
            </a:r>
            <a:r>
              <a:rPr lang="en-US" sz="2800" dirty="0">
                <a:solidFill>
                  <a:srgbClr val="0070C0"/>
                </a:solidFill>
              </a:rPr>
              <a:t> presentations &amp; </a:t>
            </a:r>
            <a:r>
              <a:rPr lang="en-US" sz="2800" dirty="0" smtClean="0">
                <a:solidFill>
                  <a:srgbClr val="0070C0"/>
                </a:solidFill>
              </a:rPr>
              <a:t>publications</a:t>
            </a:r>
            <a:endParaRPr lang="en-US" sz="2800" dirty="0">
              <a:solidFill>
                <a:srgbClr val="0070C0"/>
              </a:solidFill>
            </a:endParaRPr>
          </a:p>
          <a:p>
            <a:r>
              <a:rPr lang="en-US" sz="2800" dirty="0">
                <a:solidFill>
                  <a:srgbClr val="0070C0"/>
                </a:solidFill>
                <a:effectLst>
                  <a:outerShdw blurRad="50800" dist="38100" algn="tr" rotWithShape="0">
                    <a:prstClr val="black">
                      <a:alpha val="40000"/>
                    </a:prstClr>
                  </a:outerShdw>
                </a:effectLst>
              </a:rPr>
              <a:t>• </a:t>
            </a:r>
            <a:r>
              <a:rPr lang="en-US" sz="2800" dirty="0">
                <a:solidFill>
                  <a:srgbClr val="0070C0"/>
                </a:solidFill>
              </a:rPr>
              <a:t>	</a:t>
            </a:r>
            <a:r>
              <a:rPr lang="en-US" sz="2800" dirty="0">
                <a:solidFill>
                  <a:srgbClr val="0070C0"/>
                </a:solidFill>
                <a:effectLst>
                  <a:outerShdw blurRad="50800" dist="38100" algn="tr" rotWithShape="0">
                    <a:prstClr val="black">
                      <a:alpha val="40000"/>
                    </a:prstClr>
                  </a:outerShdw>
                </a:effectLst>
              </a:rPr>
              <a:t>Awards</a:t>
            </a:r>
            <a:r>
              <a:rPr lang="en-US" sz="2800" dirty="0">
                <a:solidFill>
                  <a:srgbClr val="0070C0"/>
                </a:solidFill>
              </a:rPr>
              <a:t> </a:t>
            </a:r>
            <a:r>
              <a:rPr lang="en-US" sz="2800" dirty="0">
                <a:solidFill>
                  <a:srgbClr val="0070C0"/>
                </a:solidFill>
                <a:effectLst>
                  <a:outerShdw blurRad="50800" dist="38100" algn="tr" rotWithShape="0">
                    <a:prstClr val="black">
                      <a:alpha val="40000"/>
                    </a:prstClr>
                  </a:outerShdw>
                </a:effectLst>
              </a:rPr>
              <a:t>/</a:t>
            </a:r>
            <a:r>
              <a:rPr lang="en-US" sz="2800" dirty="0">
                <a:solidFill>
                  <a:srgbClr val="0070C0"/>
                </a:solidFill>
              </a:rPr>
              <a:t> </a:t>
            </a:r>
            <a:r>
              <a:rPr lang="en-US" sz="2800" dirty="0">
                <a:solidFill>
                  <a:srgbClr val="0070C0"/>
                </a:solidFill>
                <a:effectLst>
                  <a:outerShdw blurRad="50800" dist="38100" algn="tr" rotWithShape="0">
                    <a:prstClr val="black">
                      <a:alpha val="40000"/>
                    </a:prstClr>
                  </a:outerShdw>
                </a:effectLst>
              </a:rPr>
              <a:t>Honors:</a:t>
            </a:r>
            <a:r>
              <a:rPr lang="en-US" sz="2800" dirty="0">
                <a:solidFill>
                  <a:srgbClr val="0070C0"/>
                </a:solidFill>
              </a:rPr>
              <a:t> If not already mentioned above.</a:t>
            </a:r>
          </a:p>
          <a:p>
            <a:endParaRPr lang="en-US" sz="2000" dirty="0">
              <a:solidFill>
                <a:srgbClr val="0070C0"/>
              </a:solidFill>
            </a:endParaRPr>
          </a:p>
        </p:txBody>
      </p:sp>
    </p:spTree>
    <p:extLst>
      <p:ext uri="{BB962C8B-B14F-4D97-AF65-F5344CB8AC3E}">
        <p14:creationId xmlns:p14="http://schemas.microsoft.com/office/powerpoint/2010/main" val="4694843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Letters of Recommendation</a:t>
            </a:r>
            <a:endParaRPr lang="en-US" dirty="0">
              <a:solidFill>
                <a:schemeClr val="accent2"/>
              </a:solidFill>
            </a:endParaRPr>
          </a:p>
        </p:txBody>
      </p:sp>
      <p:sp>
        <p:nvSpPr>
          <p:cNvPr id="3" name="Content Placeholder 2"/>
          <p:cNvSpPr>
            <a:spLocks noGrp="1"/>
          </p:cNvSpPr>
          <p:nvPr>
            <p:ph idx="1"/>
          </p:nvPr>
        </p:nvSpPr>
        <p:spPr/>
        <p:txBody>
          <a:bodyPr>
            <a:noAutofit/>
          </a:bodyPr>
          <a:lstStyle/>
          <a:p>
            <a:pPr marL="457200" indent="-457200">
              <a:buFont typeface="Arial" panose="020B0604020202020204" pitchFamily="34" charset="0"/>
              <a:buChar char="•"/>
            </a:pPr>
            <a:r>
              <a:rPr lang="en-US" sz="2800" dirty="0">
                <a:solidFill>
                  <a:srgbClr val="0070C0"/>
                </a:solidFill>
              </a:rPr>
              <a:t>Between </a:t>
            </a:r>
            <a:r>
              <a:rPr lang="en-US" sz="2800" dirty="0">
                <a:solidFill>
                  <a:srgbClr val="0070C0"/>
                </a:solidFill>
                <a:effectLst>
                  <a:outerShdw blurRad="50800" dist="38100" algn="tr" rotWithShape="0">
                    <a:prstClr val="black">
                      <a:alpha val="40000"/>
                    </a:prstClr>
                  </a:outerShdw>
                </a:effectLst>
              </a:rPr>
              <a:t>3-6</a:t>
            </a:r>
            <a:r>
              <a:rPr lang="en-US" sz="2800" dirty="0">
                <a:solidFill>
                  <a:srgbClr val="0070C0"/>
                </a:solidFill>
              </a:rPr>
              <a:t> letters of recommendation (</a:t>
            </a:r>
            <a:r>
              <a:rPr lang="en-US" sz="2800" dirty="0" err="1" smtClean="0">
                <a:solidFill>
                  <a:srgbClr val="0070C0"/>
                </a:solidFill>
              </a:rPr>
              <a:t>LoR</a:t>
            </a:r>
            <a:r>
              <a:rPr lang="en-US" sz="2800" dirty="0" smtClean="0">
                <a:solidFill>
                  <a:srgbClr val="0070C0"/>
                </a:solidFill>
              </a:rPr>
              <a:t>)</a:t>
            </a:r>
          </a:p>
          <a:p>
            <a:pPr marL="457200" indent="-457200">
              <a:buFont typeface="Arial" panose="020B0604020202020204" pitchFamily="34" charset="0"/>
              <a:buChar char="•"/>
            </a:pPr>
            <a:r>
              <a:rPr lang="en-US" sz="2800" dirty="0" smtClean="0">
                <a:solidFill>
                  <a:srgbClr val="0070C0"/>
                </a:solidFill>
              </a:rPr>
              <a:t>Make </a:t>
            </a:r>
            <a:r>
              <a:rPr lang="en-US" sz="2800" dirty="0">
                <a:solidFill>
                  <a:srgbClr val="0070C0"/>
                </a:solidFill>
              </a:rPr>
              <a:t>yourself known! 	</a:t>
            </a:r>
            <a:endParaRPr lang="en-US" sz="2800" dirty="0" smtClean="0">
              <a:solidFill>
                <a:srgbClr val="0070C0"/>
              </a:solidFill>
            </a:endParaRPr>
          </a:p>
          <a:p>
            <a:pPr marL="457200" indent="-457200">
              <a:buFont typeface="Arial" panose="020B0604020202020204" pitchFamily="34" charset="0"/>
              <a:buChar char="•"/>
            </a:pPr>
            <a:r>
              <a:rPr lang="en-US" sz="2800" dirty="0" smtClean="0">
                <a:solidFill>
                  <a:srgbClr val="0070C0"/>
                </a:solidFill>
              </a:rPr>
              <a:t>Go </a:t>
            </a:r>
            <a:r>
              <a:rPr lang="en-US" sz="2800" dirty="0">
                <a:solidFill>
                  <a:srgbClr val="0070C0"/>
                </a:solidFill>
              </a:rPr>
              <a:t>to office </a:t>
            </a:r>
            <a:r>
              <a:rPr lang="en-US" sz="2800" dirty="0" smtClean="0">
                <a:solidFill>
                  <a:srgbClr val="0070C0"/>
                </a:solidFill>
              </a:rPr>
              <a:t>hours.</a:t>
            </a:r>
            <a:endParaRPr lang="en-US" sz="2800" dirty="0">
              <a:solidFill>
                <a:srgbClr val="0070C0"/>
              </a:solidFill>
            </a:endParaRPr>
          </a:p>
          <a:p>
            <a:pPr marL="457200" indent="-457200">
              <a:buFont typeface="Arial" panose="020B0604020202020204" pitchFamily="34" charset="0"/>
              <a:buChar char="•"/>
            </a:pPr>
            <a:r>
              <a:rPr lang="en-US" sz="2800" dirty="0" smtClean="0">
                <a:solidFill>
                  <a:srgbClr val="0070C0"/>
                </a:solidFill>
              </a:rPr>
              <a:t>Ask </a:t>
            </a:r>
            <a:r>
              <a:rPr lang="en-US" sz="2800" dirty="0">
                <a:solidFill>
                  <a:srgbClr val="0070C0"/>
                </a:solidFill>
              </a:rPr>
              <a:t>for </a:t>
            </a:r>
            <a:r>
              <a:rPr lang="en-US" sz="2800" dirty="0" err="1">
                <a:solidFill>
                  <a:srgbClr val="0070C0"/>
                </a:solidFill>
              </a:rPr>
              <a:t>LoR</a:t>
            </a:r>
            <a:r>
              <a:rPr lang="en-US" sz="2800" dirty="0">
                <a:solidFill>
                  <a:srgbClr val="0070C0"/>
                </a:solidFill>
              </a:rPr>
              <a:t> </a:t>
            </a:r>
            <a:r>
              <a:rPr lang="en-US" sz="2800" i="1" dirty="0">
                <a:solidFill>
                  <a:srgbClr val="0070C0"/>
                </a:solidFill>
                <a:effectLst>
                  <a:outerShdw blurRad="50800" dist="38100" algn="tr" rotWithShape="0">
                    <a:prstClr val="black">
                      <a:alpha val="40000"/>
                    </a:prstClr>
                  </a:outerShdw>
                </a:effectLst>
              </a:rPr>
              <a:t>immediately</a:t>
            </a:r>
            <a:r>
              <a:rPr lang="en-US" sz="2800" i="1" dirty="0">
                <a:solidFill>
                  <a:srgbClr val="0070C0"/>
                </a:solidFill>
              </a:rPr>
              <a:t> </a:t>
            </a:r>
            <a:r>
              <a:rPr lang="en-US" sz="2800" i="1" dirty="0">
                <a:solidFill>
                  <a:srgbClr val="0070C0"/>
                </a:solidFill>
                <a:effectLst>
                  <a:outerShdw blurRad="50800" dist="38100" algn="tr" rotWithShape="0">
                    <a:prstClr val="black">
                      <a:alpha val="40000"/>
                    </a:prstClr>
                  </a:outerShdw>
                </a:effectLst>
              </a:rPr>
              <a:t>following</a:t>
            </a:r>
            <a:r>
              <a:rPr lang="en-US" sz="2800" i="1" dirty="0">
                <a:solidFill>
                  <a:srgbClr val="0070C0"/>
                </a:solidFill>
              </a:rPr>
              <a:t> </a:t>
            </a:r>
            <a:r>
              <a:rPr lang="en-US" sz="2800" dirty="0">
                <a:solidFill>
                  <a:srgbClr val="0070C0"/>
                </a:solidFill>
              </a:rPr>
              <a:t>the conclusion of a course.</a:t>
            </a:r>
          </a:p>
          <a:p>
            <a:endParaRPr lang="en-US" sz="2800" dirty="0">
              <a:solidFill>
                <a:srgbClr val="0070C0"/>
              </a:solidFill>
            </a:endParaRPr>
          </a:p>
        </p:txBody>
      </p:sp>
    </p:spTree>
    <p:extLst>
      <p:ext uri="{BB962C8B-B14F-4D97-AF65-F5344CB8AC3E}">
        <p14:creationId xmlns:p14="http://schemas.microsoft.com/office/powerpoint/2010/main" val="3642680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essays</a:t>
            </a:r>
            <a:endParaRPr lang="en-US" dirty="0">
              <a:solidFill>
                <a:schemeClr val="accent2"/>
              </a:solidFill>
            </a:endParaRPr>
          </a:p>
        </p:txBody>
      </p:sp>
      <p:sp>
        <p:nvSpPr>
          <p:cNvPr id="3" name="Content Placeholder 2"/>
          <p:cNvSpPr>
            <a:spLocks noGrp="1"/>
          </p:cNvSpPr>
          <p:nvPr>
            <p:ph idx="1"/>
          </p:nvPr>
        </p:nvSpPr>
        <p:spPr>
          <a:xfrm>
            <a:off x="822960" y="838200"/>
            <a:ext cx="7520940" cy="4191000"/>
          </a:xfrm>
        </p:spPr>
        <p:txBody>
          <a:bodyPr>
            <a:normAutofit/>
          </a:bodyPr>
          <a:lstStyle/>
          <a:p>
            <a:pPr>
              <a:buFont typeface="Arial" panose="020B0604020202020204" pitchFamily="34" charset="0"/>
              <a:buChar char="•"/>
            </a:pPr>
            <a:r>
              <a:rPr lang="en-US" sz="2800" dirty="0">
                <a:solidFill>
                  <a:srgbClr val="0070C0"/>
                </a:solidFill>
              </a:rPr>
              <a:t>Medical schools want to enroll bright, empathetic, communicative people.</a:t>
            </a:r>
          </a:p>
          <a:p>
            <a:pPr>
              <a:buFont typeface="Arial" panose="020B0604020202020204" pitchFamily="34" charset="0"/>
              <a:buChar char="•"/>
            </a:pPr>
            <a:r>
              <a:rPr lang="en-US" sz="2800" dirty="0" smtClean="0">
                <a:solidFill>
                  <a:srgbClr val="0070C0"/>
                </a:solidFill>
              </a:rPr>
              <a:t>You'll </a:t>
            </a:r>
            <a:r>
              <a:rPr lang="en-US" sz="2800" dirty="0">
                <a:solidFill>
                  <a:srgbClr val="0070C0"/>
                </a:solidFill>
              </a:rPr>
              <a:t>write an additional essay (or two) when you submit secondary </a:t>
            </a:r>
            <a:r>
              <a:rPr lang="en-US" sz="2800" dirty="0" smtClean="0">
                <a:solidFill>
                  <a:srgbClr val="0070C0"/>
                </a:solidFill>
              </a:rPr>
              <a:t>applications to </a:t>
            </a:r>
            <a:r>
              <a:rPr lang="en-US" sz="2800" dirty="0">
                <a:solidFill>
                  <a:srgbClr val="0070C0"/>
                </a:solidFill>
              </a:rPr>
              <a:t>individual schools. These essays require you to respond to a specific question. Admissions committees will review your entire application, so choose subject matter that compliments your original essay.</a:t>
            </a:r>
          </a:p>
          <a:p>
            <a:endParaRPr lang="en-US" dirty="0"/>
          </a:p>
        </p:txBody>
      </p:sp>
    </p:spTree>
    <p:extLst>
      <p:ext uri="{BB962C8B-B14F-4D97-AF65-F5344CB8AC3E}">
        <p14:creationId xmlns:p14="http://schemas.microsoft.com/office/powerpoint/2010/main" val="5980430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interviews</a:t>
            </a:r>
            <a:endParaRPr lang="en-US" dirty="0">
              <a:solidFill>
                <a:schemeClr val="accent2"/>
              </a:solidFill>
            </a:endParaRPr>
          </a:p>
        </p:txBody>
      </p:sp>
      <p:sp>
        <p:nvSpPr>
          <p:cNvPr id="3" name="Content Placeholder 2"/>
          <p:cNvSpPr>
            <a:spLocks noGrp="1"/>
          </p:cNvSpPr>
          <p:nvPr>
            <p:ph idx="1"/>
          </p:nvPr>
        </p:nvSpPr>
        <p:spPr>
          <a:xfrm>
            <a:off x="822960" y="1100628"/>
            <a:ext cx="7520940" cy="4004772"/>
          </a:xfrm>
        </p:spPr>
        <p:txBody>
          <a:bodyPr>
            <a:noAutofit/>
          </a:bodyPr>
          <a:lstStyle/>
          <a:p>
            <a:pPr>
              <a:buFont typeface="Arial" panose="020B0604020202020204" pitchFamily="34" charset="0"/>
              <a:buChar char="•"/>
            </a:pPr>
            <a:r>
              <a:rPr lang="en-US" sz="2000" dirty="0" smtClean="0">
                <a:solidFill>
                  <a:srgbClr val="0070C0"/>
                </a:solidFill>
              </a:rPr>
              <a:t>Prepare </a:t>
            </a:r>
            <a:r>
              <a:rPr lang="en-US" sz="2000" dirty="0">
                <a:solidFill>
                  <a:srgbClr val="0070C0"/>
                </a:solidFill>
              </a:rPr>
              <a:t>a few questions for the interviewer, but don't ask about strengths and weaknesses of a program - be more </a:t>
            </a:r>
            <a:r>
              <a:rPr lang="en-US" sz="2000" dirty="0" smtClean="0">
                <a:solidFill>
                  <a:srgbClr val="0070C0"/>
                </a:solidFill>
              </a:rPr>
              <a:t>creative.</a:t>
            </a:r>
          </a:p>
          <a:p>
            <a:pPr>
              <a:buFont typeface="Arial" panose="020B0604020202020204" pitchFamily="34" charset="0"/>
              <a:buChar char="•"/>
            </a:pPr>
            <a:r>
              <a:rPr lang="en-US" sz="2000" dirty="0" smtClean="0">
                <a:solidFill>
                  <a:srgbClr val="0070C0"/>
                </a:solidFill>
              </a:rPr>
              <a:t>Keep </a:t>
            </a:r>
            <a:r>
              <a:rPr lang="en-US" sz="2000" dirty="0">
                <a:solidFill>
                  <a:srgbClr val="0070C0"/>
                </a:solidFill>
              </a:rPr>
              <a:t>a positive, upbeat attitude. Be open, honest and believe in what you say. Stay away from a recitation of prepared </a:t>
            </a:r>
            <a:r>
              <a:rPr lang="en-US" sz="2000" dirty="0" smtClean="0">
                <a:solidFill>
                  <a:srgbClr val="0070C0"/>
                </a:solidFill>
              </a:rPr>
              <a:t>answers.</a:t>
            </a:r>
          </a:p>
          <a:p>
            <a:pPr>
              <a:buFont typeface="Arial" panose="020B0604020202020204" pitchFamily="34" charset="0"/>
              <a:buChar char="•"/>
            </a:pPr>
            <a:r>
              <a:rPr lang="en-US" sz="2000" dirty="0" smtClean="0">
                <a:solidFill>
                  <a:srgbClr val="0070C0"/>
                </a:solidFill>
              </a:rPr>
              <a:t>Find </a:t>
            </a:r>
            <a:r>
              <a:rPr lang="en-US" sz="2000" dirty="0">
                <a:solidFill>
                  <a:srgbClr val="0070C0"/>
                </a:solidFill>
              </a:rPr>
              <a:t>a way to convey some uniqueness about yourself in the </a:t>
            </a:r>
            <a:r>
              <a:rPr lang="en-US" sz="2000" dirty="0" smtClean="0">
                <a:solidFill>
                  <a:srgbClr val="0070C0"/>
                </a:solidFill>
              </a:rPr>
              <a:t>interview.</a:t>
            </a:r>
          </a:p>
          <a:p>
            <a:pPr>
              <a:buFont typeface="Arial" panose="020B0604020202020204" pitchFamily="34" charset="0"/>
              <a:buChar char="•"/>
            </a:pPr>
            <a:r>
              <a:rPr lang="en-US" sz="2000" dirty="0" smtClean="0">
                <a:solidFill>
                  <a:srgbClr val="0070C0"/>
                </a:solidFill>
              </a:rPr>
              <a:t>If </a:t>
            </a:r>
            <a:r>
              <a:rPr lang="en-US" sz="2000" dirty="0">
                <a:solidFill>
                  <a:srgbClr val="0070C0"/>
                </a:solidFill>
              </a:rPr>
              <a:t>questions are focused on the academic record, don't make excuses - provide the best forthright information or explanation of personal circumstances that were occurring at the time. The interviewer knows you are </a:t>
            </a:r>
            <a:r>
              <a:rPr lang="en-US" sz="2000" dirty="0" smtClean="0">
                <a:solidFill>
                  <a:srgbClr val="0070C0"/>
                </a:solidFill>
              </a:rPr>
              <a:t>human.</a:t>
            </a:r>
          </a:p>
        </p:txBody>
      </p:sp>
    </p:spTree>
    <p:extLst>
      <p:ext uri="{BB962C8B-B14F-4D97-AF65-F5344CB8AC3E}">
        <p14:creationId xmlns:p14="http://schemas.microsoft.com/office/powerpoint/2010/main" val="14132364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interviews</a:t>
            </a:r>
            <a:endParaRPr lang="en-US" dirty="0">
              <a:solidFill>
                <a:schemeClr val="accent2"/>
              </a:solidFill>
            </a:endParaRPr>
          </a:p>
        </p:txBody>
      </p:sp>
      <p:sp>
        <p:nvSpPr>
          <p:cNvPr id="3" name="Content Placeholder 2"/>
          <p:cNvSpPr>
            <a:spLocks noGrp="1"/>
          </p:cNvSpPr>
          <p:nvPr>
            <p:ph idx="1"/>
          </p:nvPr>
        </p:nvSpPr>
        <p:spPr>
          <a:xfrm>
            <a:off x="762000" y="914400"/>
            <a:ext cx="7520940" cy="3579849"/>
          </a:xfrm>
        </p:spPr>
        <p:txBody>
          <a:bodyPr>
            <a:noAutofit/>
          </a:bodyPr>
          <a:lstStyle/>
          <a:p>
            <a:pPr>
              <a:buFont typeface="Arial" panose="020B0604020202020204" pitchFamily="34" charset="0"/>
              <a:buChar char="•"/>
            </a:pPr>
            <a:r>
              <a:rPr lang="en-US" sz="2000" dirty="0" smtClean="0">
                <a:solidFill>
                  <a:srgbClr val="0070C0"/>
                </a:solidFill>
              </a:rPr>
              <a:t>If </a:t>
            </a:r>
            <a:r>
              <a:rPr lang="en-US" sz="2000" dirty="0">
                <a:solidFill>
                  <a:srgbClr val="0070C0"/>
                </a:solidFill>
              </a:rPr>
              <a:t>you are unable to make the interview, don't just fail to show up. Professional demeanor dictates your telling the school the circumstances that prevent you from </a:t>
            </a:r>
            <a:r>
              <a:rPr lang="en-US" sz="2000" dirty="0" smtClean="0">
                <a:solidFill>
                  <a:srgbClr val="0070C0"/>
                </a:solidFill>
              </a:rPr>
              <a:t>attending.</a:t>
            </a:r>
          </a:p>
          <a:p>
            <a:pPr>
              <a:buFont typeface="Arial" panose="020B0604020202020204" pitchFamily="34" charset="0"/>
              <a:buChar char="•"/>
            </a:pPr>
            <a:r>
              <a:rPr lang="en-US" sz="2000" dirty="0" smtClean="0">
                <a:solidFill>
                  <a:srgbClr val="0070C0"/>
                </a:solidFill>
              </a:rPr>
              <a:t>BE </a:t>
            </a:r>
            <a:r>
              <a:rPr lang="en-US" sz="2000" dirty="0">
                <a:solidFill>
                  <a:srgbClr val="0070C0"/>
                </a:solidFill>
              </a:rPr>
              <a:t>ON TIME. If you are uncomfortable on how to get to the interviewer, call and get directions. Remember that traffic or weather conditions can create difficulties, so be </a:t>
            </a:r>
            <a:r>
              <a:rPr lang="en-US" sz="2000" dirty="0" smtClean="0">
                <a:solidFill>
                  <a:srgbClr val="0070C0"/>
                </a:solidFill>
              </a:rPr>
              <a:t>prepared.</a:t>
            </a:r>
          </a:p>
          <a:p>
            <a:pPr>
              <a:buFont typeface="Arial" panose="020B0604020202020204" pitchFamily="34" charset="0"/>
              <a:buChar char="•"/>
            </a:pPr>
            <a:r>
              <a:rPr lang="en-US" sz="2000" dirty="0" smtClean="0">
                <a:solidFill>
                  <a:srgbClr val="0070C0"/>
                </a:solidFill>
              </a:rPr>
              <a:t>Treat </a:t>
            </a:r>
            <a:r>
              <a:rPr lang="en-US" sz="2000" dirty="0">
                <a:solidFill>
                  <a:srgbClr val="0070C0"/>
                </a:solidFill>
              </a:rPr>
              <a:t>everyone with respect - courtesy leaves a lasting </a:t>
            </a:r>
            <a:r>
              <a:rPr lang="en-US" sz="2000" dirty="0" smtClean="0">
                <a:solidFill>
                  <a:srgbClr val="0070C0"/>
                </a:solidFill>
              </a:rPr>
              <a:t>impression.</a:t>
            </a:r>
          </a:p>
          <a:p>
            <a:pPr>
              <a:buFont typeface="Arial" panose="020B0604020202020204" pitchFamily="34" charset="0"/>
              <a:buChar char="•"/>
            </a:pPr>
            <a:r>
              <a:rPr lang="en-US" sz="2000" dirty="0" smtClean="0">
                <a:solidFill>
                  <a:srgbClr val="0070C0"/>
                </a:solidFill>
              </a:rPr>
              <a:t>Dress </a:t>
            </a:r>
            <a:r>
              <a:rPr lang="en-US" sz="2000" dirty="0">
                <a:solidFill>
                  <a:srgbClr val="0070C0"/>
                </a:solidFill>
              </a:rPr>
              <a:t>appropriately. Select a comfortable outfit and wear it in advance of the interview to ensure that no problems </a:t>
            </a:r>
            <a:r>
              <a:rPr lang="en-US" sz="2000" dirty="0" smtClean="0">
                <a:solidFill>
                  <a:srgbClr val="0070C0"/>
                </a:solidFill>
              </a:rPr>
              <a:t>arise.</a:t>
            </a:r>
          </a:p>
          <a:p>
            <a:pPr>
              <a:buFont typeface="Arial" panose="020B0604020202020204" pitchFamily="34" charset="0"/>
              <a:buChar char="•"/>
            </a:pPr>
            <a:r>
              <a:rPr lang="en-US" sz="2000" dirty="0" smtClean="0">
                <a:solidFill>
                  <a:srgbClr val="0070C0"/>
                </a:solidFill>
              </a:rPr>
              <a:t>Relax </a:t>
            </a:r>
            <a:r>
              <a:rPr lang="en-US" sz="2000" dirty="0">
                <a:solidFill>
                  <a:srgbClr val="0070C0"/>
                </a:solidFill>
              </a:rPr>
              <a:t>and be yourself. Confidence, poise, and thoughtfulness are important ingredients of success.</a:t>
            </a:r>
          </a:p>
        </p:txBody>
      </p:sp>
    </p:spTree>
    <p:extLst>
      <p:ext uri="{BB962C8B-B14F-4D97-AF65-F5344CB8AC3E}">
        <p14:creationId xmlns:p14="http://schemas.microsoft.com/office/powerpoint/2010/main" val="14340030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2"/>
                </a:solidFill>
              </a:rPr>
              <a:t>Contact Information</a:t>
            </a:r>
            <a:endParaRPr lang="en-US" dirty="0">
              <a:solidFill>
                <a:schemeClr val="accent2"/>
              </a:solidFill>
            </a:endParaRPr>
          </a:p>
        </p:txBody>
      </p:sp>
      <p:sp>
        <p:nvSpPr>
          <p:cNvPr id="3" name="Content Placeholder 2"/>
          <p:cNvSpPr>
            <a:spLocks noGrp="1"/>
          </p:cNvSpPr>
          <p:nvPr>
            <p:ph idx="1"/>
          </p:nvPr>
        </p:nvSpPr>
        <p:spPr>
          <a:xfrm>
            <a:off x="76200" y="1100628"/>
            <a:ext cx="8991600" cy="3928572"/>
          </a:xfrm>
        </p:spPr>
        <p:txBody>
          <a:bodyPr>
            <a:normAutofit lnSpcReduction="10000"/>
          </a:bodyPr>
          <a:lstStyle/>
          <a:p>
            <a:pPr marL="0" lvl="1" indent="0" algn="ctr">
              <a:buNone/>
            </a:pPr>
            <a:r>
              <a:rPr lang="en-US" sz="2400" b="1" dirty="0">
                <a:solidFill>
                  <a:srgbClr val="0070C0"/>
                </a:solidFill>
              </a:rPr>
              <a:t>Salem State University Career Services</a:t>
            </a:r>
          </a:p>
          <a:p>
            <a:pPr marL="0" lvl="1" indent="0" algn="ctr">
              <a:buNone/>
            </a:pPr>
            <a:r>
              <a:rPr lang="en-US" sz="2400" dirty="0">
                <a:solidFill>
                  <a:srgbClr val="0070C0"/>
                </a:solidFill>
              </a:rPr>
              <a:t>105 Ellison Campus Center (ECC)</a:t>
            </a:r>
          </a:p>
          <a:p>
            <a:pPr marL="0" lvl="1" indent="0">
              <a:buNone/>
            </a:pPr>
            <a:endParaRPr lang="en-US" sz="2400" dirty="0">
              <a:solidFill>
                <a:srgbClr val="0070C0"/>
              </a:solidFill>
            </a:endParaRPr>
          </a:p>
          <a:p>
            <a:pPr marL="0" lvl="1" indent="0">
              <a:buNone/>
            </a:pPr>
            <a:r>
              <a:rPr lang="en-US" sz="2400" dirty="0" smtClean="0">
                <a:solidFill>
                  <a:srgbClr val="0070C0"/>
                </a:solidFill>
              </a:rPr>
              <a:t>Career Services </a:t>
            </a:r>
          </a:p>
          <a:p>
            <a:pPr marL="0" lvl="1" indent="0">
              <a:buNone/>
            </a:pPr>
            <a:r>
              <a:rPr lang="en-US" sz="2400" dirty="0" smtClean="0">
                <a:solidFill>
                  <a:srgbClr val="0070C0"/>
                </a:solidFill>
              </a:rPr>
              <a:t>Office </a:t>
            </a:r>
            <a:r>
              <a:rPr lang="en-US" sz="2400" dirty="0">
                <a:solidFill>
                  <a:srgbClr val="0070C0"/>
                </a:solidFill>
              </a:rPr>
              <a:t>Hours:  </a:t>
            </a:r>
            <a:r>
              <a:rPr lang="en-US" sz="2400" dirty="0" smtClean="0">
                <a:solidFill>
                  <a:srgbClr val="0070C0"/>
                </a:solidFill>
              </a:rPr>
              <a:t>		Monday-Friday 	8:00am-5:00pm</a:t>
            </a:r>
          </a:p>
          <a:p>
            <a:pPr marL="0" lvl="1" indent="0">
              <a:buNone/>
            </a:pPr>
            <a:endParaRPr lang="en-US" sz="2400" dirty="0" smtClean="0">
              <a:solidFill>
                <a:srgbClr val="0070C0"/>
              </a:solidFill>
            </a:endParaRPr>
          </a:p>
          <a:p>
            <a:pPr marL="0" lvl="1" indent="0">
              <a:buNone/>
            </a:pPr>
            <a:r>
              <a:rPr lang="en-US" sz="2400" dirty="0" smtClean="0">
                <a:solidFill>
                  <a:srgbClr val="0070C0"/>
                </a:solidFill>
              </a:rPr>
              <a:t>Phone</a:t>
            </a:r>
            <a:r>
              <a:rPr lang="en-US" sz="2400" dirty="0">
                <a:solidFill>
                  <a:srgbClr val="0070C0"/>
                </a:solidFill>
              </a:rPr>
              <a:t>:</a:t>
            </a:r>
            <a:r>
              <a:rPr lang="en-US" sz="2400" b="1" dirty="0">
                <a:solidFill>
                  <a:srgbClr val="0070C0"/>
                </a:solidFill>
              </a:rPr>
              <a:t>  </a:t>
            </a:r>
            <a:r>
              <a:rPr lang="en-US" sz="2400" b="1" dirty="0" smtClean="0">
                <a:solidFill>
                  <a:srgbClr val="0070C0"/>
                </a:solidFill>
              </a:rPr>
              <a:t>		</a:t>
            </a:r>
            <a:r>
              <a:rPr lang="en-US" sz="2400" dirty="0" smtClean="0">
                <a:solidFill>
                  <a:srgbClr val="0070C0"/>
                </a:solidFill>
              </a:rPr>
              <a:t>978.542.6406</a:t>
            </a:r>
            <a:r>
              <a:rPr lang="en-US" sz="2400" dirty="0">
                <a:solidFill>
                  <a:srgbClr val="0070C0"/>
                </a:solidFill>
              </a:rPr>
              <a:t>		           </a:t>
            </a:r>
          </a:p>
          <a:p>
            <a:pPr marL="0" lvl="1" indent="0">
              <a:buNone/>
            </a:pPr>
            <a:r>
              <a:rPr lang="en-US" sz="2400" dirty="0">
                <a:solidFill>
                  <a:srgbClr val="0070C0"/>
                </a:solidFill>
              </a:rPr>
              <a:t>E-mail:  </a:t>
            </a:r>
            <a:r>
              <a:rPr lang="en-US" sz="2400" dirty="0" smtClean="0">
                <a:solidFill>
                  <a:srgbClr val="0070C0"/>
                </a:solidFill>
              </a:rPr>
              <a:t>		</a:t>
            </a:r>
            <a:r>
              <a:rPr lang="en-US" sz="2400" u="sng" dirty="0" smtClean="0">
                <a:solidFill>
                  <a:srgbClr val="0070C0"/>
                </a:solidFill>
              </a:rPr>
              <a:t>career@salemstate.edu</a:t>
            </a:r>
            <a:endParaRPr lang="en-US" sz="2400" dirty="0">
              <a:solidFill>
                <a:srgbClr val="0070C0"/>
              </a:solidFill>
            </a:endParaRPr>
          </a:p>
          <a:p>
            <a:pPr marL="0" lvl="1" indent="0">
              <a:buNone/>
            </a:pPr>
            <a:r>
              <a:rPr lang="en-US" sz="2400" dirty="0">
                <a:solidFill>
                  <a:srgbClr val="0070C0"/>
                </a:solidFill>
              </a:rPr>
              <a:t>Website:  </a:t>
            </a:r>
            <a:r>
              <a:rPr lang="en-US" sz="2400" dirty="0" smtClean="0">
                <a:solidFill>
                  <a:srgbClr val="0070C0"/>
                </a:solidFill>
              </a:rPr>
              <a:t>		</a:t>
            </a:r>
            <a:r>
              <a:rPr lang="en-US" sz="2400" u="sng" dirty="0" smtClean="0">
                <a:solidFill>
                  <a:srgbClr val="0070C0"/>
                </a:solidFill>
                <a:hlinkClick r:id="rId2"/>
              </a:rPr>
              <a:t>www.salemstate.edu/career/svs</a:t>
            </a:r>
            <a:endParaRPr lang="en-US" sz="2400" dirty="0">
              <a:solidFill>
                <a:srgbClr val="0070C0"/>
              </a:solidFill>
            </a:endParaRPr>
          </a:p>
          <a:p>
            <a:pPr marL="0" lvl="1" indent="0">
              <a:buNone/>
            </a:pPr>
            <a:r>
              <a:rPr lang="en-US" sz="2400" dirty="0">
                <a:solidFill>
                  <a:srgbClr val="0070C0"/>
                </a:solidFill>
              </a:rPr>
              <a:t>Facebook: 	</a:t>
            </a:r>
            <a:r>
              <a:rPr lang="en-US" sz="2400" dirty="0" smtClean="0">
                <a:solidFill>
                  <a:srgbClr val="0070C0"/>
                </a:solidFill>
              </a:rPr>
              <a:t>	</a:t>
            </a:r>
            <a:r>
              <a:rPr lang="en-US" sz="2400" u="sng" dirty="0" smtClean="0">
                <a:solidFill>
                  <a:srgbClr val="0070C0"/>
                </a:solidFill>
              </a:rPr>
              <a:t>www.facebook.com/salemstatecareerservices</a:t>
            </a:r>
            <a:endParaRPr lang="en-US" sz="2400" dirty="0">
              <a:solidFill>
                <a:srgbClr val="0070C0"/>
              </a:solidFill>
            </a:endParaRPr>
          </a:p>
          <a:p>
            <a:endParaRPr lang="en-US" dirty="0">
              <a:solidFill>
                <a:srgbClr val="0070C0"/>
              </a:solidFill>
            </a:endParaRPr>
          </a:p>
        </p:txBody>
      </p:sp>
      <p:pic>
        <p:nvPicPr>
          <p:cNvPr id="4"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5867400"/>
            <a:ext cx="2708564"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657670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a:buFont typeface="Arial" panose="020B0604020202020204" pitchFamily="34" charset="0"/>
              <a:buChar char="•"/>
            </a:pPr>
            <a:r>
              <a:rPr lang="en-US" sz="2800" b="0" dirty="0">
                <a:solidFill>
                  <a:srgbClr val="0070C0"/>
                </a:solidFill>
              </a:rPr>
              <a:t>The most competitive part of medical school is getting in.</a:t>
            </a:r>
          </a:p>
          <a:p>
            <a:r>
              <a:rPr lang="en-US" sz="2800" b="0" dirty="0">
                <a:solidFill>
                  <a:srgbClr val="0070C0"/>
                </a:solidFill>
              </a:rPr>
              <a:t>• 	Once you’ve been accepted, the medical school will (</a:t>
            </a:r>
            <a:r>
              <a:rPr lang="en-US" sz="2800" b="0" dirty="0" smtClean="0">
                <a:solidFill>
                  <a:srgbClr val="0070C0"/>
                </a:solidFill>
              </a:rPr>
              <a:t>almost always) </a:t>
            </a:r>
            <a:r>
              <a:rPr lang="en-US" sz="2800" b="0" dirty="0">
                <a:solidFill>
                  <a:srgbClr val="0070C0"/>
                </a:solidFill>
              </a:rPr>
              <a:t>try very hard to help you graduate.</a:t>
            </a:r>
          </a:p>
          <a:p>
            <a:r>
              <a:rPr lang="en-US" sz="2800" b="0" dirty="0">
                <a:solidFill>
                  <a:srgbClr val="0070C0"/>
                </a:solidFill>
              </a:rPr>
              <a:t>• 	Furthermore, the most conceptually difficult material you will have to study is during your pre-medical years.</a:t>
            </a:r>
          </a:p>
          <a:p>
            <a:endParaRPr lang="en-US" sz="2800" b="0" dirty="0">
              <a:solidFill>
                <a:srgbClr val="0070C0"/>
              </a:solidFill>
            </a:endParaRPr>
          </a:p>
          <a:p>
            <a:endParaRPr lang="en-US" dirty="0"/>
          </a:p>
        </p:txBody>
      </p:sp>
    </p:spTree>
    <p:extLst>
      <p:ext uri="{BB962C8B-B14F-4D97-AF65-F5344CB8AC3E}">
        <p14:creationId xmlns:p14="http://schemas.microsoft.com/office/powerpoint/2010/main" val="18667886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8001000" cy="548640"/>
          </a:xfrm>
        </p:spPr>
        <p:txBody>
          <a:bodyPr/>
          <a:lstStyle/>
          <a:p>
            <a:r>
              <a:rPr lang="en-US" sz="3200" dirty="0" smtClean="0"/>
              <a:t/>
            </a:r>
            <a:br>
              <a:rPr lang="en-US" sz="3200" dirty="0" smtClean="0"/>
            </a:br>
            <a:r>
              <a:rPr lang="en-US" sz="3200" b="1" dirty="0" smtClean="0">
                <a:solidFill>
                  <a:schemeClr val="accent2"/>
                </a:solidFill>
              </a:rPr>
              <a:t/>
            </a:r>
            <a:br>
              <a:rPr lang="en-US" sz="3200" b="1" dirty="0" smtClean="0">
                <a:solidFill>
                  <a:schemeClr val="accent2"/>
                </a:solidFill>
              </a:rPr>
            </a:br>
            <a:r>
              <a:rPr lang="en-US" sz="3200" b="1" dirty="0">
                <a:solidFill>
                  <a:schemeClr val="accent2"/>
                </a:solidFill>
              </a:rPr>
              <a:t/>
            </a:r>
            <a:br>
              <a:rPr lang="en-US" sz="3200" b="1" dirty="0">
                <a:solidFill>
                  <a:schemeClr val="accent2"/>
                </a:solidFill>
              </a:rPr>
            </a:br>
            <a:r>
              <a:rPr lang="en-US" sz="3200" dirty="0" smtClean="0">
                <a:solidFill>
                  <a:schemeClr val="accent2"/>
                </a:solidFill>
              </a:rPr>
              <a:t/>
            </a:r>
            <a:br>
              <a:rPr lang="en-US" sz="3200" dirty="0" smtClean="0">
                <a:solidFill>
                  <a:schemeClr val="accent2"/>
                </a:solidFill>
              </a:rPr>
            </a:br>
            <a:r>
              <a:rPr lang="en-US" sz="1800" dirty="0">
                <a:solidFill>
                  <a:schemeClr val="accent2"/>
                </a:solidFill>
              </a:rPr>
              <a:t/>
            </a:r>
            <a:br>
              <a:rPr lang="en-US" sz="1800" dirty="0">
                <a:solidFill>
                  <a:schemeClr val="accent2"/>
                </a:solidFill>
              </a:rPr>
            </a:br>
            <a:endParaRPr lang="en-US" sz="3200" dirty="0">
              <a:solidFill>
                <a:schemeClr val="accent2"/>
              </a:solidFill>
            </a:endParaRPr>
          </a:p>
        </p:txBody>
      </p:sp>
      <p:sp>
        <p:nvSpPr>
          <p:cNvPr id="3" name="Content Placeholder 2"/>
          <p:cNvSpPr>
            <a:spLocks noGrp="1"/>
          </p:cNvSpPr>
          <p:nvPr>
            <p:ph idx="1"/>
          </p:nvPr>
        </p:nvSpPr>
        <p:spPr>
          <a:xfrm>
            <a:off x="762000" y="304800"/>
            <a:ext cx="8229600" cy="4724400"/>
          </a:xfrm>
        </p:spPr>
        <p:txBody>
          <a:bodyPr>
            <a:noAutofit/>
          </a:bodyPr>
          <a:lstStyle/>
          <a:p>
            <a:r>
              <a:rPr lang="en-US" sz="2400" b="0" dirty="0" smtClean="0">
                <a:solidFill>
                  <a:srgbClr val="0070C0"/>
                </a:solidFill>
              </a:rPr>
              <a:t>• </a:t>
            </a:r>
            <a:r>
              <a:rPr lang="en-US" sz="2000" b="0" dirty="0" smtClean="0">
                <a:solidFill>
                  <a:srgbClr val="0070C0"/>
                </a:solidFill>
                <a:hlinkClick r:id="rId2"/>
              </a:rPr>
              <a:t>AAMC-Association of American Medical </a:t>
            </a:r>
            <a:r>
              <a:rPr lang="en-US" sz="2000" b="0" dirty="0" smtClean="0">
                <a:solidFill>
                  <a:srgbClr val="0070C0"/>
                </a:solidFill>
                <a:hlinkClick r:id="rId2"/>
              </a:rPr>
              <a:t>Colleges</a:t>
            </a:r>
            <a:endParaRPr lang="en-US" sz="2000" b="1" dirty="0" smtClean="0">
              <a:solidFill>
                <a:srgbClr val="0070C0"/>
              </a:solidFill>
            </a:endParaRPr>
          </a:p>
          <a:p>
            <a:pPr lvl="4">
              <a:buFont typeface="Arial" panose="020B0604020202020204" pitchFamily="34" charset="0"/>
              <a:buChar char="•"/>
            </a:pPr>
            <a:r>
              <a:rPr lang="en-US" sz="2000" dirty="0">
                <a:solidFill>
                  <a:srgbClr val="0070C0"/>
                </a:solidFill>
              </a:rPr>
              <a:t>The MSAR® Online is the best source for</a:t>
            </a:r>
            <a:r>
              <a:rPr lang="en-US" sz="2000" dirty="0" smtClean="0">
                <a:solidFill>
                  <a:srgbClr val="0070C0"/>
                </a:solidFill>
              </a:rPr>
              <a:t>:</a:t>
            </a:r>
            <a:endParaRPr lang="en-US" sz="2000" dirty="0">
              <a:solidFill>
                <a:srgbClr val="0070C0"/>
              </a:solidFill>
            </a:endParaRPr>
          </a:p>
          <a:p>
            <a:pPr lvl="4">
              <a:buFont typeface="Arial" panose="020B0604020202020204" pitchFamily="34" charset="0"/>
              <a:buChar char="•"/>
            </a:pPr>
            <a:r>
              <a:rPr lang="en-US" sz="2000" dirty="0">
                <a:solidFill>
                  <a:srgbClr val="0070C0"/>
                </a:solidFill>
              </a:rPr>
              <a:t>    Information on newly accredited medical schools</a:t>
            </a:r>
          </a:p>
          <a:p>
            <a:pPr lvl="4">
              <a:buFont typeface="Arial" panose="020B0604020202020204" pitchFamily="34" charset="0"/>
              <a:buChar char="•"/>
            </a:pPr>
            <a:r>
              <a:rPr lang="en-US" sz="2000" dirty="0">
                <a:solidFill>
                  <a:srgbClr val="0070C0"/>
                </a:solidFill>
              </a:rPr>
              <a:t>    Application procedures and deadlines</a:t>
            </a:r>
          </a:p>
          <a:p>
            <a:pPr lvl="4">
              <a:buFont typeface="Arial" panose="020B0604020202020204" pitchFamily="34" charset="0"/>
              <a:buChar char="•"/>
            </a:pPr>
            <a:r>
              <a:rPr lang="en-US" sz="2000" dirty="0">
                <a:solidFill>
                  <a:srgbClr val="0070C0"/>
                </a:solidFill>
              </a:rPr>
              <a:t>    Selection factors such as MCAT &amp; GPA data</a:t>
            </a:r>
          </a:p>
          <a:p>
            <a:pPr lvl="4">
              <a:buFont typeface="Arial" panose="020B0604020202020204" pitchFamily="34" charset="0"/>
              <a:buChar char="•"/>
            </a:pPr>
            <a:r>
              <a:rPr lang="en-US" sz="2000" dirty="0">
                <a:solidFill>
                  <a:srgbClr val="0070C0"/>
                </a:solidFill>
              </a:rPr>
              <a:t>    Medical school class profiles</a:t>
            </a:r>
          </a:p>
          <a:p>
            <a:pPr lvl="4">
              <a:buFont typeface="Arial" panose="020B0604020202020204" pitchFamily="34" charset="0"/>
              <a:buChar char="•"/>
            </a:pPr>
            <a:r>
              <a:rPr lang="en-US" sz="2000" dirty="0">
                <a:solidFill>
                  <a:srgbClr val="0070C0"/>
                </a:solidFill>
              </a:rPr>
              <a:t>    Costs and financial aid packages</a:t>
            </a:r>
          </a:p>
          <a:p>
            <a:pPr lvl="4">
              <a:buFont typeface="Arial" panose="020B0604020202020204" pitchFamily="34" charset="0"/>
              <a:buChar char="•"/>
            </a:pPr>
            <a:r>
              <a:rPr lang="en-US" sz="2000" dirty="0">
                <a:solidFill>
                  <a:srgbClr val="0070C0"/>
                </a:solidFill>
              </a:rPr>
              <a:t>    Data on applicant volunteer and research experiences</a:t>
            </a:r>
          </a:p>
          <a:p>
            <a:pPr lvl="4">
              <a:buFont typeface="Arial" panose="020B0604020202020204" pitchFamily="34" charset="0"/>
              <a:buChar char="•"/>
            </a:pPr>
            <a:r>
              <a:rPr lang="en-US" sz="2000" dirty="0">
                <a:solidFill>
                  <a:srgbClr val="0070C0"/>
                </a:solidFill>
              </a:rPr>
              <a:t>    Research Opportunities</a:t>
            </a:r>
          </a:p>
          <a:p>
            <a:pPr lvl="4">
              <a:buFont typeface="Arial" panose="020B0604020202020204" pitchFamily="34" charset="0"/>
              <a:buChar char="•"/>
            </a:pPr>
            <a:r>
              <a:rPr lang="en-US" sz="2000" dirty="0">
                <a:solidFill>
                  <a:srgbClr val="0070C0"/>
                </a:solidFill>
              </a:rPr>
              <a:t>    MD/PhD and other combined degrees</a:t>
            </a:r>
          </a:p>
          <a:p>
            <a:pPr lvl="4">
              <a:buFont typeface="Arial" panose="020B0604020202020204" pitchFamily="34" charset="0"/>
              <a:buChar char="•"/>
            </a:pPr>
            <a:r>
              <a:rPr lang="en-US" sz="2000" dirty="0">
                <a:solidFill>
                  <a:srgbClr val="0070C0"/>
                </a:solidFill>
              </a:rPr>
              <a:t>    Graduates' specialty choices</a:t>
            </a:r>
          </a:p>
          <a:p>
            <a:pPr lvl="4">
              <a:buFont typeface="Arial" panose="020B0604020202020204" pitchFamily="34" charset="0"/>
              <a:buChar char="•"/>
            </a:pPr>
            <a:r>
              <a:rPr lang="en-US" sz="2000" dirty="0">
                <a:solidFill>
                  <a:srgbClr val="0070C0"/>
                </a:solidFill>
              </a:rPr>
              <a:t>    Updated </a:t>
            </a:r>
            <a:r>
              <a:rPr lang="en-US" sz="2000" dirty="0" smtClean="0">
                <a:solidFill>
                  <a:srgbClr val="0070C0"/>
                </a:solidFill>
              </a:rPr>
              <a:t>United States Medical Licensing Examination </a:t>
            </a:r>
            <a:r>
              <a:rPr lang="en-US" sz="2000" dirty="0">
                <a:solidFill>
                  <a:srgbClr val="0070C0"/>
                </a:solidFill>
              </a:rPr>
              <a:t>Policy</a:t>
            </a:r>
          </a:p>
          <a:p>
            <a:pPr lvl="4">
              <a:buFont typeface="Arial" panose="020B0604020202020204" pitchFamily="34" charset="0"/>
              <a:buChar char="•"/>
            </a:pPr>
            <a:endParaRPr lang="en-US" sz="2000" b="0" dirty="0" smtClean="0">
              <a:solidFill>
                <a:srgbClr val="0070C0"/>
              </a:solidFill>
            </a:endParaRPr>
          </a:p>
          <a:p>
            <a:endParaRPr lang="en-US" sz="2000" b="0" dirty="0">
              <a:solidFill>
                <a:srgbClr val="0070C0"/>
              </a:solidFill>
            </a:endParaRPr>
          </a:p>
        </p:txBody>
      </p:sp>
      <p:pic>
        <p:nvPicPr>
          <p:cNvPr id="4"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5867400"/>
            <a:ext cx="2708564"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730026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Your medical school application	</a:t>
            </a:r>
            <a:endParaRPr lang="en-US" dirty="0">
              <a:solidFill>
                <a:schemeClr val="accent2"/>
              </a:solidFill>
            </a:endParaRPr>
          </a:p>
        </p:txBody>
      </p:sp>
      <p:sp>
        <p:nvSpPr>
          <p:cNvPr id="3" name="Content Placeholder 2"/>
          <p:cNvSpPr>
            <a:spLocks noGrp="1"/>
          </p:cNvSpPr>
          <p:nvPr>
            <p:ph idx="1"/>
          </p:nvPr>
        </p:nvSpPr>
        <p:spPr>
          <a:xfrm>
            <a:off x="822960" y="914400"/>
            <a:ext cx="7520940" cy="4038600"/>
          </a:xfrm>
        </p:spPr>
        <p:txBody>
          <a:bodyPr>
            <a:normAutofit/>
          </a:bodyPr>
          <a:lstStyle/>
          <a:p>
            <a:pPr marL="0" indent="0"/>
            <a:endParaRPr lang="en-US" sz="2000" b="0" dirty="0" smtClean="0">
              <a:solidFill>
                <a:srgbClr val="0070C0"/>
              </a:solidFill>
            </a:endParaRPr>
          </a:p>
          <a:p>
            <a:pPr>
              <a:buFont typeface="Arial" pitchFamily="34" charset="0"/>
              <a:buChar char="•"/>
            </a:pPr>
            <a:r>
              <a:rPr lang="en-US" sz="2000" dirty="0" smtClean="0">
                <a:solidFill>
                  <a:srgbClr val="0070C0"/>
                </a:solidFill>
              </a:rPr>
              <a:t>Undergraduate </a:t>
            </a:r>
            <a:r>
              <a:rPr lang="en-US" sz="2000" dirty="0">
                <a:solidFill>
                  <a:srgbClr val="0070C0"/>
                </a:solidFill>
              </a:rPr>
              <a:t>GPA </a:t>
            </a:r>
            <a:endParaRPr lang="en-US" sz="2000" dirty="0" smtClean="0">
              <a:solidFill>
                <a:srgbClr val="0070C0"/>
              </a:solidFill>
            </a:endParaRPr>
          </a:p>
          <a:p>
            <a:pPr lvl="2">
              <a:buFont typeface="Arial" pitchFamily="34" charset="0"/>
              <a:buChar char="•"/>
            </a:pPr>
            <a:r>
              <a:rPr lang="en-US" sz="2000" dirty="0" smtClean="0">
                <a:solidFill>
                  <a:srgbClr val="0070C0"/>
                </a:solidFill>
              </a:rPr>
              <a:t>Overall</a:t>
            </a:r>
          </a:p>
          <a:p>
            <a:pPr lvl="2">
              <a:buFont typeface="Arial" pitchFamily="34" charset="0"/>
              <a:buChar char="•"/>
            </a:pPr>
            <a:r>
              <a:rPr lang="en-US" sz="2000" dirty="0" smtClean="0">
                <a:solidFill>
                  <a:srgbClr val="0070C0"/>
                </a:solidFill>
              </a:rPr>
              <a:t>BCPM </a:t>
            </a:r>
            <a:r>
              <a:rPr lang="en-US" sz="2000" dirty="0">
                <a:solidFill>
                  <a:srgbClr val="0070C0"/>
                </a:solidFill>
              </a:rPr>
              <a:t>(Biology, Chemistry, Physics, Math</a:t>
            </a:r>
            <a:r>
              <a:rPr lang="en-US" sz="2000" dirty="0" smtClean="0">
                <a:solidFill>
                  <a:srgbClr val="0070C0"/>
                </a:solidFill>
              </a:rPr>
              <a:t>)</a:t>
            </a:r>
          </a:p>
          <a:p>
            <a:pPr lvl="2">
              <a:buFont typeface="Arial" pitchFamily="34" charset="0"/>
              <a:buChar char="•"/>
            </a:pPr>
            <a:r>
              <a:rPr lang="en-US" sz="2000" dirty="0" smtClean="0">
                <a:solidFill>
                  <a:srgbClr val="0070C0"/>
                </a:solidFill>
              </a:rPr>
              <a:t>Other Coursework</a:t>
            </a:r>
          </a:p>
          <a:p>
            <a:pPr lvl="4">
              <a:buFont typeface="Arial" pitchFamily="34" charset="0"/>
              <a:buChar char="•"/>
            </a:pPr>
            <a:r>
              <a:rPr lang="en-US" sz="2000" dirty="0">
                <a:solidFill>
                  <a:srgbClr val="0070C0"/>
                </a:solidFill>
              </a:rPr>
              <a:t>Your specific major does not matter as long as you take certain required courses.</a:t>
            </a:r>
            <a:endParaRPr lang="en-US" sz="2000" dirty="0" smtClean="0">
              <a:solidFill>
                <a:srgbClr val="0070C0"/>
              </a:solidFill>
            </a:endParaRPr>
          </a:p>
          <a:p>
            <a:pPr>
              <a:buFont typeface="Arial" pitchFamily="34" charset="0"/>
              <a:buChar char="•"/>
            </a:pPr>
            <a:r>
              <a:rPr lang="en-US" sz="2000" dirty="0" smtClean="0">
                <a:solidFill>
                  <a:srgbClr val="0070C0"/>
                </a:solidFill>
              </a:rPr>
              <a:t>MCAT</a:t>
            </a:r>
          </a:p>
          <a:p>
            <a:pPr>
              <a:buFont typeface="Arial" pitchFamily="34" charset="0"/>
              <a:buChar char="•"/>
            </a:pPr>
            <a:r>
              <a:rPr lang="en-US" sz="2000" dirty="0" smtClean="0">
                <a:solidFill>
                  <a:srgbClr val="0070C0"/>
                </a:solidFill>
              </a:rPr>
              <a:t>Everything Else</a:t>
            </a:r>
          </a:p>
          <a:p>
            <a:pPr>
              <a:buFont typeface="Arial" pitchFamily="34" charset="0"/>
              <a:buChar char="•"/>
            </a:pPr>
            <a:endParaRPr lang="en-US" sz="2000" dirty="0" smtClean="0">
              <a:solidFill>
                <a:srgbClr val="0070C0"/>
              </a:solidFill>
            </a:endParaRPr>
          </a:p>
          <a:p>
            <a:pPr>
              <a:buFont typeface="Arial" pitchFamily="34" charset="0"/>
              <a:buChar char="•"/>
            </a:pPr>
            <a:endParaRPr lang="en-US" sz="2000" dirty="0" smtClean="0">
              <a:solidFill>
                <a:srgbClr val="0070C0"/>
              </a:solidFill>
            </a:endParaRPr>
          </a:p>
        </p:txBody>
      </p:sp>
      <p:pic>
        <p:nvPicPr>
          <p:cNvPr id="4"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5867400"/>
            <a:ext cx="2708564"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04080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7730" y="152400"/>
            <a:ext cx="7520940" cy="914400"/>
          </a:xfrm>
        </p:spPr>
        <p:txBody>
          <a:bodyPr/>
          <a:lstStyle/>
          <a:p>
            <a:pPr algn="ctr"/>
            <a:r>
              <a:rPr lang="en-US" sz="3200" dirty="0" smtClean="0">
                <a:solidFill>
                  <a:schemeClr val="accent2"/>
                </a:solidFill>
              </a:rPr>
              <a:t>Academic requirements</a:t>
            </a:r>
            <a:endParaRPr lang="en-US" sz="3200" dirty="0">
              <a:solidFill>
                <a:schemeClr val="accent2"/>
              </a:solidFill>
            </a:endParaRPr>
          </a:p>
        </p:txBody>
      </p:sp>
      <p:pic>
        <p:nvPicPr>
          <p:cNvPr id="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5867400"/>
            <a:ext cx="2708564"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990600" y="914400"/>
            <a:ext cx="7391400" cy="3416320"/>
          </a:xfrm>
          <a:prstGeom prst="rect">
            <a:avLst/>
          </a:prstGeom>
          <a:noFill/>
        </p:spPr>
        <p:txBody>
          <a:bodyPr wrap="square" rtlCol="0">
            <a:spAutoFit/>
          </a:bodyPr>
          <a:lstStyle/>
          <a:p>
            <a:pPr marL="285750" indent="-285750">
              <a:buFont typeface="Arial" panose="020B0604020202020204" pitchFamily="34" charset="0"/>
              <a:buChar char="•"/>
            </a:pPr>
            <a:r>
              <a:rPr lang="en-US" sz="2400" b="1" dirty="0" smtClean="0">
                <a:solidFill>
                  <a:srgbClr val="0070C0"/>
                </a:solidFill>
              </a:rPr>
              <a:t>Biology</a:t>
            </a:r>
            <a:endParaRPr lang="en-US" sz="2400" dirty="0" smtClean="0">
              <a:solidFill>
                <a:srgbClr val="0070C0"/>
              </a:solidFill>
            </a:endParaRPr>
          </a:p>
          <a:p>
            <a:pPr marL="742950" lvl="1" indent="-285750">
              <a:buFont typeface="Arial" panose="020B0604020202020204" pitchFamily="34" charset="0"/>
              <a:buChar char="•"/>
            </a:pPr>
            <a:r>
              <a:rPr lang="en-US" sz="2400" dirty="0" smtClean="0">
                <a:solidFill>
                  <a:srgbClr val="0070C0"/>
                </a:solidFill>
              </a:rPr>
              <a:t>1 year A biology </a:t>
            </a:r>
            <a:r>
              <a:rPr lang="en-US" sz="2400" dirty="0">
                <a:solidFill>
                  <a:srgbClr val="0070C0"/>
                </a:solidFill>
              </a:rPr>
              <a:t>or zoology course, with </a:t>
            </a:r>
            <a:r>
              <a:rPr lang="en-US" sz="2400" dirty="0" smtClean="0">
                <a:solidFill>
                  <a:srgbClr val="0070C0"/>
                </a:solidFill>
              </a:rPr>
              <a:t>lab.</a:t>
            </a:r>
          </a:p>
          <a:p>
            <a:pPr marL="742950" lvl="1" indent="-285750">
              <a:buFont typeface="Arial" panose="020B0604020202020204" pitchFamily="34" charset="0"/>
              <a:buChar char="•"/>
            </a:pPr>
            <a:r>
              <a:rPr lang="en-US" sz="2400" dirty="0">
                <a:solidFill>
                  <a:srgbClr val="0070C0"/>
                </a:solidFill>
              </a:rPr>
              <a:t>C</a:t>
            </a:r>
            <a:r>
              <a:rPr lang="en-US" sz="2400" dirty="0" smtClean="0">
                <a:solidFill>
                  <a:srgbClr val="0070C0"/>
                </a:solidFill>
              </a:rPr>
              <a:t>onsider </a:t>
            </a:r>
            <a:r>
              <a:rPr lang="en-US" sz="2400" dirty="0">
                <a:solidFill>
                  <a:srgbClr val="0070C0"/>
                </a:solidFill>
              </a:rPr>
              <a:t>genetics, embryology, cell biology, or comparative anatomy.</a:t>
            </a:r>
          </a:p>
          <a:p>
            <a:pPr marL="285750" indent="-285750">
              <a:buFont typeface="Arial" panose="020B0604020202020204" pitchFamily="34" charset="0"/>
              <a:buChar char="•"/>
            </a:pPr>
            <a:r>
              <a:rPr lang="en-US" sz="2400" b="1" dirty="0" smtClean="0">
                <a:solidFill>
                  <a:srgbClr val="0070C0"/>
                </a:solidFill>
              </a:rPr>
              <a:t>Chemistry</a:t>
            </a:r>
            <a:endParaRPr lang="en-US" sz="2400" dirty="0" smtClean="0">
              <a:solidFill>
                <a:srgbClr val="0070C0"/>
              </a:solidFill>
            </a:endParaRPr>
          </a:p>
          <a:p>
            <a:pPr marL="742950" lvl="1" indent="-285750">
              <a:buFont typeface="Arial" panose="020B0604020202020204" pitchFamily="34" charset="0"/>
              <a:buChar char="•"/>
            </a:pPr>
            <a:r>
              <a:rPr lang="en-US" sz="2400" dirty="0" smtClean="0">
                <a:solidFill>
                  <a:srgbClr val="0070C0"/>
                </a:solidFill>
              </a:rPr>
              <a:t>1 year </a:t>
            </a:r>
            <a:r>
              <a:rPr lang="en-US" sz="2400" dirty="0">
                <a:solidFill>
                  <a:srgbClr val="0070C0"/>
                </a:solidFill>
              </a:rPr>
              <a:t>of inorganic </a:t>
            </a:r>
            <a:r>
              <a:rPr lang="en-US" sz="2400" dirty="0" smtClean="0">
                <a:solidFill>
                  <a:srgbClr val="0070C0"/>
                </a:solidFill>
              </a:rPr>
              <a:t>&amp; organic </a:t>
            </a:r>
            <a:r>
              <a:rPr lang="en-US" sz="2400" dirty="0">
                <a:solidFill>
                  <a:srgbClr val="0070C0"/>
                </a:solidFill>
              </a:rPr>
              <a:t>chemistry </a:t>
            </a:r>
            <a:r>
              <a:rPr lang="en-US" sz="2400" dirty="0" smtClean="0">
                <a:solidFill>
                  <a:srgbClr val="0070C0"/>
                </a:solidFill>
              </a:rPr>
              <a:t>with lab</a:t>
            </a:r>
          </a:p>
          <a:p>
            <a:pPr marL="742950" lvl="1" indent="-285750">
              <a:buFont typeface="Arial" panose="020B0604020202020204" pitchFamily="34" charset="0"/>
              <a:buChar char="•"/>
            </a:pPr>
            <a:r>
              <a:rPr lang="en-US" sz="2400" dirty="0">
                <a:solidFill>
                  <a:srgbClr val="0070C0"/>
                </a:solidFill>
              </a:rPr>
              <a:t>C</a:t>
            </a:r>
            <a:r>
              <a:rPr lang="en-US" sz="2400" dirty="0" smtClean="0">
                <a:solidFill>
                  <a:srgbClr val="0070C0"/>
                </a:solidFill>
              </a:rPr>
              <a:t>onsider </a:t>
            </a:r>
            <a:r>
              <a:rPr lang="en-US" sz="2400" dirty="0">
                <a:solidFill>
                  <a:srgbClr val="0070C0"/>
                </a:solidFill>
              </a:rPr>
              <a:t>biochemistry or physical chemistry.</a:t>
            </a:r>
          </a:p>
          <a:p>
            <a:pPr marL="285750" indent="-285750">
              <a:buFont typeface="Arial" panose="020B0604020202020204" pitchFamily="34" charset="0"/>
              <a:buChar char="•"/>
            </a:pPr>
            <a:r>
              <a:rPr lang="en-US" sz="2400" b="1" dirty="0" smtClean="0">
                <a:solidFill>
                  <a:srgbClr val="0070C0"/>
                </a:solidFill>
              </a:rPr>
              <a:t>Physics:</a:t>
            </a:r>
            <a:endParaRPr lang="en-US" sz="2400" dirty="0" smtClean="0">
              <a:solidFill>
                <a:srgbClr val="0070C0"/>
              </a:solidFill>
            </a:endParaRPr>
          </a:p>
          <a:p>
            <a:pPr marL="742950" lvl="1" indent="-285750">
              <a:buFont typeface="Arial" panose="020B0604020202020204" pitchFamily="34" charset="0"/>
              <a:buChar char="•"/>
            </a:pPr>
            <a:r>
              <a:rPr lang="en-US" sz="2400" dirty="0" smtClean="0">
                <a:solidFill>
                  <a:srgbClr val="0070C0"/>
                </a:solidFill>
              </a:rPr>
              <a:t>1 year </a:t>
            </a:r>
            <a:r>
              <a:rPr lang="en-US" sz="2400" dirty="0">
                <a:solidFill>
                  <a:srgbClr val="0070C0"/>
                </a:solidFill>
              </a:rPr>
              <a:t>course in general physics with a </a:t>
            </a:r>
            <a:r>
              <a:rPr lang="en-US" sz="2400" dirty="0" smtClean="0">
                <a:solidFill>
                  <a:srgbClr val="0070C0"/>
                </a:solidFill>
              </a:rPr>
              <a:t>lab.</a:t>
            </a:r>
            <a:endParaRPr lang="en-US" sz="2400" dirty="0">
              <a:solidFill>
                <a:srgbClr val="0070C0"/>
              </a:solidFill>
            </a:endParaRPr>
          </a:p>
        </p:txBody>
      </p:sp>
    </p:spTree>
    <p:extLst>
      <p:ext uri="{BB962C8B-B14F-4D97-AF65-F5344CB8AC3E}">
        <p14:creationId xmlns:p14="http://schemas.microsoft.com/office/powerpoint/2010/main" val="12198432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2"/>
                </a:solidFill>
              </a:rPr>
              <a:t>Academic requirements</a:t>
            </a:r>
            <a:r>
              <a:rPr lang="en-US" dirty="0" smtClean="0">
                <a:solidFill>
                  <a:schemeClr val="accent2"/>
                </a:solidFill>
              </a:rPr>
              <a:t/>
            </a:r>
            <a:br>
              <a:rPr lang="en-US" dirty="0" smtClean="0">
                <a:solidFill>
                  <a:schemeClr val="accent2"/>
                </a:solidFill>
              </a:rPr>
            </a:br>
            <a:endParaRPr lang="en-US" dirty="0">
              <a:solidFill>
                <a:schemeClr val="accent2"/>
              </a:solidFill>
            </a:endParaRPr>
          </a:p>
        </p:txBody>
      </p:sp>
      <p:sp>
        <p:nvSpPr>
          <p:cNvPr id="3" name="Content Placeholder 2"/>
          <p:cNvSpPr>
            <a:spLocks noGrp="1"/>
          </p:cNvSpPr>
          <p:nvPr>
            <p:ph idx="1"/>
          </p:nvPr>
        </p:nvSpPr>
        <p:spPr>
          <a:xfrm>
            <a:off x="822960" y="1100628"/>
            <a:ext cx="7520940" cy="3852372"/>
          </a:xfrm>
        </p:spPr>
        <p:txBody>
          <a:bodyPr>
            <a:noAutofit/>
          </a:bodyPr>
          <a:lstStyle/>
          <a:p>
            <a:pPr>
              <a:buFont typeface="Arial" pitchFamily="34" charset="0"/>
              <a:buChar char="•"/>
            </a:pPr>
            <a:r>
              <a:rPr lang="en-US" sz="2400" b="0" dirty="0" smtClean="0">
                <a:solidFill>
                  <a:srgbClr val="0070C0"/>
                </a:solidFill>
              </a:rPr>
              <a:t>English</a:t>
            </a:r>
          </a:p>
          <a:p>
            <a:pPr lvl="3">
              <a:buFont typeface="Arial" pitchFamily="34" charset="0"/>
              <a:buChar char="•"/>
            </a:pPr>
            <a:r>
              <a:rPr lang="en-US" sz="2400" b="0" dirty="0" smtClean="0">
                <a:solidFill>
                  <a:srgbClr val="0070C0"/>
                </a:solidFill>
              </a:rPr>
              <a:t>At </a:t>
            </a:r>
            <a:r>
              <a:rPr lang="en-US" sz="2400" b="0" dirty="0">
                <a:solidFill>
                  <a:srgbClr val="0070C0"/>
                </a:solidFill>
              </a:rPr>
              <a:t>least one year of college level English literature or composition is required. </a:t>
            </a:r>
            <a:endParaRPr lang="en-US" sz="2400" b="0" dirty="0" smtClean="0">
              <a:solidFill>
                <a:srgbClr val="0070C0"/>
              </a:solidFill>
            </a:endParaRPr>
          </a:p>
          <a:p>
            <a:pPr lvl="3">
              <a:buFont typeface="Arial" pitchFamily="34" charset="0"/>
              <a:buChar char="•"/>
            </a:pPr>
            <a:r>
              <a:rPr lang="en-US" sz="2400" b="0" dirty="0" smtClean="0">
                <a:solidFill>
                  <a:srgbClr val="0070C0"/>
                </a:solidFill>
              </a:rPr>
              <a:t>Applicants </a:t>
            </a:r>
            <a:r>
              <a:rPr lang="en-US" sz="2400" b="0" dirty="0">
                <a:solidFill>
                  <a:srgbClr val="0070C0"/>
                </a:solidFill>
              </a:rPr>
              <a:t>must demonstrate proficiency in the three domains of the English language which include reading, writing, and oral communications skills for a number of </a:t>
            </a:r>
            <a:r>
              <a:rPr lang="en-US" sz="2400" b="0" dirty="0" smtClean="0">
                <a:solidFill>
                  <a:srgbClr val="0070C0"/>
                </a:solidFill>
              </a:rPr>
              <a:t>reasons.</a:t>
            </a:r>
          </a:p>
          <a:p>
            <a:pPr marL="466344" lvl="3" indent="0">
              <a:buNone/>
            </a:pPr>
            <a:r>
              <a:rPr lang="en-US" b="0" dirty="0" smtClean="0">
                <a:solidFill>
                  <a:srgbClr val="0070C0"/>
                </a:solidFill>
              </a:rPr>
              <a:t>.</a:t>
            </a:r>
            <a:endParaRPr lang="en-US" b="0" dirty="0">
              <a:solidFill>
                <a:srgbClr val="0070C0"/>
              </a:solidFill>
            </a:endParaRPr>
          </a:p>
        </p:txBody>
      </p:sp>
      <p:pic>
        <p:nvPicPr>
          <p:cNvPr id="4"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5905130"/>
            <a:ext cx="2708564"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70751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2"/>
                </a:solidFill>
              </a:rPr>
              <a:t/>
            </a:r>
            <a:br>
              <a:rPr lang="en-US" dirty="0">
                <a:solidFill>
                  <a:schemeClr val="accent2"/>
                </a:solidFill>
              </a:rPr>
            </a:br>
            <a:r>
              <a:rPr lang="en-US" dirty="0" smtClean="0">
                <a:solidFill>
                  <a:schemeClr val="accent2"/>
                </a:solidFill>
              </a:rPr>
              <a:t>academic requirements</a:t>
            </a:r>
            <a:endParaRPr lang="en-US" dirty="0">
              <a:solidFill>
                <a:schemeClr val="accent2"/>
              </a:solidFill>
            </a:endParaRPr>
          </a:p>
        </p:txBody>
      </p:sp>
      <p:sp>
        <p:nvSpPr>
          <p:cNvPr id="3" name="Content Placeholder 2"/>
          <p:cNvSpPr>
            <a:spLocks noGrp="1"/>
          </p:cNvSpPr>
          <p:nvPr>
            <p:ph idx="1"/>
          </p:nvPr>
        </p:nvSpPr>
        <p:spPr>
          <a:xfrm>
            <a:off x="533400" y="1371600"/>
            <a:ext cx="8077200" cy="3547572"/>
          </a:xfrm>
        </p:spPr>
        <p:txBody>
          <a:bodyPr>
            <a:noAutofit/>
          </a:bodyPr>
          <a:lstStyle/>
          <a:p>
            <a:r>
              <a:rPr lang="en-US" sz="2400" dirty="0">
                <a:solidFill>
                  <a:srgbClr val="0070C0"/>
                </a:solidFill>
              </a:rPr>
              <a:t>Additional Recommended Courses</a:t>
            </a:r>
          </a:p>
          <a:p>
            <a:r>
              <a:rPr lang="en-US" sz="2400" dirty="0" smtClean="0">
                <a:solidFill>
                  <a:srgbClr val="0070C0"/>
                </a:solidFill>
              </a:rPr>
              <a:t>Biochemistry</a:t>
            </a:r>
            <a:r>
              <a:rPr lang="en-US" sz="2400" dirty="0">
                <a:solidFill>
                  <a:srgbClr val="0070C0"/>
                </a:solidFill>
              </a:rPr>
              <a:t>	</a:t>
            </a:r>
            <a:r>
              <a:rPr lang="en-US" sz="2400" dirty="0" smtClean="0">
                <a:solidFill>
                  <a:srgbClr val="0070C0"/>
                </a:solidFill>
              </a:rPr>
              <a:t>	Calculus	Sociology/Psychology</a:t>
            </a:r>
            <a:endParaRPr lang="en-US" sz="2400" dirty="0">
              <a:solidFill>
                <a:srgbClr val="0070C0"/>
              </a:solidFill>
            </a:endParaRPr>
          </a:p>
          <a:p>
            <a:r>
              <a:rPr lang="en-US" sz="2400" dirty="0" smtClean="0">
                <a:solidFill>
                  <a:srgbClr val="0070C0"/>
                </a:solidFill>
              </a:rPr>
              <a:t>Statistics		Computer Literacy</a:t>
            </a:r>
          </a:p>
          <a:p>
            <a:endParaRPr lang="en-US" sz="2400" dirty="0" smtClean="0">
              <a:solidFill>
                <a:srgbClr val="0070C0"/>
              </a:solidFill>
            </a:endParaRPr>
          </a:p>
          <a:p>
            <a:r>
              <a:rPr lang="en-US" sz="2400" i="1" dirty="0" smtClean="0">
                <a:solidFill>
                  <a:srgbClr val="0070C0"/>
                </a:solidFill>
              </a:rPr>
              <a:t>Prospective </a:t>
            </a:r>
            <a:r>
              <a:rPr lang="en-US" sz="2400" i="1" dirty="0">
                <a:solidFill>
                  <a:srgbClr val="0070C0"/>
                </a:solidFill>
              </a:rPr>
              <a:t>applicants are advised to consult the </a:t>
            </a:r>
            <a:r>
              <a:rPr lang="en-US" sz="2400" i="1" dirty="0" smtClean="0">
                <a:solidFill>
                  <a:srgbClr val="0070C0"/>
                </a:solidFill>
              </a:rPr>
              <a:t>Medical School Admissions</a:t>
            </a:r>
          </a:p>
          <a:p>
            <a:r>
              <a:rPr lang="en-US" sz="2400" i="1" dirty="0" smtClean="0">
                <a:solidFill>
                  <a:srgbClr val="0070C0"/>
                </a:solidFill>
              </a:rPr>
              <a:t>Requirements </a:t>
            </a:r>
            <a:r>
              <a:rPr lang="en-US" sz="2400" i="1" dirty="0">
                <a:solidFill>
                  <a:srgbClr val="0070C0"/>
                </a:solidFill>
              </a:rPr>
              <a:t>which can be purchased through the Association of </a:t>
            </a:r>
            <a:r>
              <a:rPr lang="en-US" sz="2400" i="1" dirty="0" smtClean="0">
                <a:solidFill>
                  <a:srgbClr val="0070C0"/>
                </a:solidFill>
              </a:rPr>
              <a:t>American Medical </a:t>
            </a:r>
            <a:r>
              <a:rPr lang="en-US" sz="2400" i="1" dirty="0">
                <a:solidFill>
                  <a:srgbClr val="0070C0"/>
                </a:solidFill>
              </a:rPr>
              <a:t>Colleges. </a:t>
            </a:r>
            <a:endParaRPr lang="en-US" sz="2400" b="0" i="1" dirty="0">
              <a:solidFill>
                <a:srgbClr val="0070C0"/>
              </a:solidFill>
            </a:endParaRPr>
          </a:p>
        </p:txBody>
      </p:sp>
      <p:pic>
        <p:nvPicPr>
          <p:cNvPr id="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2145" y="5896252"/>
            <a:ext cx="2708564"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627466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152400"/>
            <a:ext cx="7520940" cy="304800"/>
          </a:xfrm>
        </p:spPr>
        <p:txBody>
          <a:bodyPr/>
          <a:lstStyle/>
          <a:p>
            <a:pPr algn="ctr"/>
            <a:r>
              <a:rPr lang="en-US" dirty="0" smtClean="0">
                <a:solidFill>
                  <a:schemeClr val="accent2"/>
                </a:solidFill>
              </a:rPr>
              <a:t>grades</a:t>
            </a:r>
            <a:endParaRPr lang="en-US" dirty="0">
              <a:solidFill>
                <a:schemeClr val="accent2"/>
              </a:solidFill>
            </a:endParaRPr>
          </a:p>
        </p:txBody>
      </p:sp>
      <p:sp>
        <p:nvSpPr>
          <p:cNvPr id="3" name="Content Placeholder 2"/>
          <p:cNvSpPr>
            <a:spLocks noGrp="1"/>
          </p:cNvSpPr>
          <p:nvPr>
            <p:ph idx="1"/>
          </p:nvPr>
        </p:nvSpPr>
        <p:spPr>
          <a:xfrm>
            <a:off x="822960" y="533400"/>
            <a:ext cx="7520940" cy="4495800"/>
          </a:xfrm>
        </p:spPr>
        <p:txBody>
          <a:bodyPr>
            <a:normAutofit lnSpcReduction="10000"/>
          </a:bodyPr>
          <a:lstStyle/>
          <a:p>
            <a:pPr>
              <a:buFont typeface="Arial" panose="020B0604020202020204" pitchFamily="34" charset="0"/>
              <a:buChar char="•"/>
            </a:pPr>
            <a:endParaRPr lang="en-US" dirty="0"/>
          </a:p>
          <a:p>
            <a:pPr>
              <a:buFont typeface="Arial" panose="020B0604020202020204" pitchFamily="34" charset="0"/>
              <a:buChar char="•"/>
            </a:pPr>
            <a:r>
              <a:rPr lang="en-US" sz="2800" dirty="0" smtClean="0">
                <a:solidFill>
                  <a:srgbClr val="0070C0"/>
                </a:solidFill>
                <a:effectLst>
                  <a:outerShdw blurRad="50800" dist="38100" algn="tr" rotWithShape="0">
                    <a:prstClr val="black">
                      <a:alpha val="40000"/>
                    </a:prstClr>
                  </a:outerShdw>
                </a:effectLst>
              </a:rPr>
              <a:t>Goal</a:t>
            </a:r>
            <a:r>
              <a:rPr lang="en-US" sz="2800" dirty="0">
                <a:solidFill>
                  <a:srgbClr val="0070C0"/>
                </a:solidFill>
                <a:effectLst>
                  <a:outerShdw blurRad="50800" dist="38100" algn="tr" rotWithShape="0">
                    <a:prstClr val="black">
                      <a:alpha val="40000"/>
                    </a:prstClr>
                  </a:outerShdw>
                </a:effectLst>
              </a:rPr>
              <a:t>:</a:t>
            </a:r>
            <a:r>
              <a:rPr lang="en-US" sz="2800" dirty="0">
                <a:solidFill>
                  <a:srgbClr val="0070C0"/>
                </a:solidFill>
              </a:rPr>
              <a:t> aim for a B+ or above in </a:t>
            </a:r>
            <a:r>
              <a:rPr lang="en-US" sz="2800" i="1" dirty="0">
                <a:solidFill>
                  <a:srgbClr val="0070C0"/>
                </a:solidFill>
              </a:rPr>
              <a:t>all </a:t>
            </a:r>
            <a:r>
              <a:rPr lang="en-US" sz="2800" dirty="0">
                <a:solidFill>
                  <a:srgbClr val="0070C0"/>
                </a:solidFill>
              </a:rPr>
              <a:t>courses, especially the </a:t>
            </a:r>
            <a:r>
              <a:rPr lang="en-US" sz="2800" dirty="0" smtClean="0">
                <a:solidFill>
                  <a:srgbClr val="0070C0"/>
                </a:solidFill>
              </a:rPr>
              <a:t>BCPM.</a:t>
            </a:r>
            <a:endParaRPr lang="en-US" sz="2800" dirty="0">
              <a:solidFill>
                <a:srgbClr val="0070C0"/>
              </a:solidFill>
            </a:endParaRPr>
          </a:p>
          <a:p>
            <a:pPr>
              <a:buFont typeface="Arial" panose="020B0604020202020204" pitchFamily="34" charset="0"/>
              <a:buChar char="•"/>
            </a:pPr>
            <a:endParaRPr lang="en-US" sz="2800" dirty="0">
              <a:solidFill>
                <a:srgbClr val="0070C0"/>
              </a:solidFill>
              <a:effectLst>
                <a:outerShdw blurRad="50800" dist="38100" algn="tr" rotWithShape="0">
                  <a:prstClr val="black">
                    <a:alpha val="40000"/>
                  </a:prstClr>
                </a:outerShdw>
              </a:effectLst>
            </a:endParaRPr>
          </a:p>
          <a:p>
            <a:pPr>
              <a:buFont typeface="Arial" panose="020B0604020202020204" pitchFamily="34" charset="0"/>
              <a:buChar char="•"/>
            </a:pPr>
            <a:r>
              <a:rPr lang="en-US" sz="2800" dirty="0" smtClean="0">
                <a:solidFill>
                  <a:srgbClr val="0070C0"/>
                </a:solidFill>
                <a:effectLst>
                  <a:outerShdw blurRad="50800" dist="38100" algn="tr" rotWithShape="0">
                    <a:prstClr val="black">
                      <a:alpha val="40000"/>
                    </a:prstClr>
                  </a:outerShdw>
                </a:effectLst>
              </a:rPr>
              <a:t>Seek</a:t>
            </a:r>
            <a:r>
              <a:rPr lang="en-US" sz="2800" dirty="0" smtClean="0">
                <a:solidFill>
                  <a:srgbClr val="0070C0"/>
                </a:solidFill>
              </a:rPr>
              <a:t> </a:t>
            </a:r>
            <a:r>
              <a:rPr lang="en-US" sz="2800" dirty="0">
                <a:solidFill>
                  <a:srgbClr val="0070C0"/>
                </a:solidFill>
                <a:effectLst>
                  <a:outerShdw blurRad="50800" dist="38100" algn="tr" rotWithShape="0">
                    <a:prstClr val="black">
                      <a:alpha val="40000"/>
                    </a:prstClr>
                  </a:outerShdw>
                </a:effectLst>
              </a:rPr>
              <a:t>help</a:t>
            </a:r>
            <a:r>
              <a:rPr lang="en-US" sz="2800" dirty="0">
                <a:solidFill>
                  <a:srgbClr val="0070C0"/>
                </a:solidFill>
              </a:rPr>
              <a:t> if you’re </a:t>
            </a:r>
            <a:r>
              <a:rPr lang="en-US" sz="2800" dirty="0" smtClean="0">
                <a:solidFill>
                  <a:srgbClr val="0070C0"/>
                </a:solidFill>
              </a:rPr>
              <a:t>struggling!</a:t>
            </a:r>
          </a:p>
          <a:p>
            <a:pPr lvl="4">
              <a:buFont typeface="Arial" panose="020B0604020202020204" pitchFamily="34" charset="0"/>
              <a:buChar char="•"/>
            </a:pPr>
            <a:r>
              <a:rPr lang="en-US" sz="2800" dirty="0" smtClean="0">
                <a:solidFill>
                  <a:srgbClr val="0070C0"/>
                </a:solidFill>
              </a:rPr>
              <a:t>Tutors </a:t>
            </a:r>
            <a:r>
              <a:rPr lang="en-US" sz="2800" dirty="0">
                <a:solidFill>
                  <a:srgbClr val="0070C0"/>
                </a:solidFill>
              </a:rPr>
              <a:t>and professor’s office </a:t>
            </a:r>
            <a:r>
              <a:rPr lang="en-US" sz="2800" dirty="0" smtClean="0">
                <a:solidFill>
                  <a:srgbClr val="0070C0"/>
                </a:solidFill>
              </a:rPr>
              <a:t>hours</a:t>
            </a:r>
          </a:p>
          <a:p>
            <a:pPr lvl="4">
              <a:buFont typeface="Arial" panose="020B0604020202020204" pitchFamily="34" charset="0"/>
              <a:buChar char="•"/>
            </a:pPr>
            <a:r>
              <a:rPr lang="en-US" sz="2800" dirty="0" smtClean="0">
                <a:solidFill>
                  <a:srgbClr val="0070C0"/>
                </a:solidFill>
              </a:rPr>
              <a:t>Study </a:t>
            </a:r>
            <a:r>
              <a:rPr lang="en-US" sz="2800" dirty="0">
                <a:solidFill>
                  <a:srgbClr val="0070C0"/>
                </a:solidFill>
              </a:rPr>
              <a:t>centers &amp; test banks</a:t>
            </a:r>
          </a:p>
          <a:p>
            <a:r>
              <a:rPr lang="en-US" sz="2800" dirty="0">
                <a:solidFill>
                  <a:srgbClr val="0070C0"/>
                </a:solidFill>
              </a:rPr>
              <a:t> </a:t>
            </a:r>
            <a:endParaRPr lang="en-US" sz="2800" dirty="0" smtClean="0">
              <a:solidFill>
                <a:srgbClr val="0070C0"/>
              </a:solidFill>
            </a:endParaRPr>
          </a:p>
          <a:p>
            <a:pPr>
              <a:buFont typeface="Arial" panose="020B0604020202020204" pitchFamily="34" charset="0"/>
              <a:buChar char="•"/>
            </a:pPr>
            <a:r>
              <a:rPr lang="en-US" sz="2800" dirty="0" smtClean="0">
                <a:solidFill>
                  <a:srgbClr val="0070C0"/>
                </a:solidFill>
              </a:rPr>
              <a:t>Choose </a:t>
            </a:r>
            <a:r>
              <a:rPr lang="en-US" sz="2800" dirty="0">
                <a:solidFill>
                  <a:srgbClr val="0070C0"/>
                </a:solidFill>
              </a:rPr>
              <a:t>a major that </a:t>
            </a:r>
            <a:r>
              <a:rPr lang="en-US" sz="2800" dirty="0">
                <a:solidFill>
                  <a:srgbClr val="0070C0"/>
                </a:solidFill>
                <a:effectLst>
                  <a:outerShdw blurRad="50800" dist="38100" algn="tr" rotWithShape="0">
                    <a:prstClr val="black">
                      <a:alpha val="40000"/>
                    </a:prstClr>
                  </a:outerShdw>
                </a:effectLst>
              </a:rPr>
              <a:t>interests</a:t>
            </a:r>
            <a:r>
              <a:rPr lang="en-US" sz="2800" dirty="0">
                <a:solidFill>
                  <a:srgbClr val="0070C0"/>
                </a:solidFill>
              </a:rPr>
              <a:t> </a:t>
            </a:r>
            <a:r>
              <a:rPr lang="en-US" sz="2800" dirty="0">
                <a:solidFill>
                  <a:srgbClr val="0070C0"/>
                </a:solidFill>
                <a:effectLst>
                  <a:outerShdw blurRad="50800" dist="38100" algn="tr" rotWithShape="0">
                    <a:prstClr val="black">
                      <a:alpha val="40000"/>
                    </a:prstClr>
                  </a:outerShdw>
                </a:effectLst>
              </a:rPr>
              <a:t>you</a:t>
            </a:r>
            <a:r>
              <a:rPr lang="en-US" sz="2800" dirty="0">
                <a:solidFill>
                  <a:srgbClr val="0070C0"/>
                </a:solidFill>
              </a:rPr>
              <a:t>.</a:t>
            </a:r>
          </a:p>
          <a:p>
            <a:r>
              <a:rPr lang="en-US" sz="2800" dirty="0" smtClean="0">
                <a:solidFill>
                  <a:srgbClr val="0070C0"/>
                </a:solidFill>
              </a:rPr>
              <a:t>						</a:t>
            </a:r>
            <a:endParaRPr lang="en-US" sz="2800" b="0" dirty="0">
              <a:solidFill>
                <a:srgbClr val="0070C0"/>
              </a:solidFill>
            </a:endParaRPr>
          </a:p>
        </p:txBody>
      </p:sp>
    </p:spTree>
    <p:extLst>
      <p:ext uri="{BB962C8B-B14F-4D97-AF65-F5344CB8AC3E}">
        <p14:creationId xmlns:p14="http://schemas.microsoft.com/office/powerpoint/2010/main" val="7430580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520940" cy="548640"/>
          </a:xfrm>
        </p:spPr>
        <p:txBody>
          <a:bodyPr/>
          <a:lstStyle/>
          <a:p>
            <a:r>
              <a:rPr lang="en-US" dirty="0" smtClean="0">
                <a:solidFill>
                  <a:schemeClr val="accent2"/>
                </a:solidFill>
              </a:rPr>
              <a:t/>
            </a:r>
            <a:br>
              <a:rPr lang="en-US" dirty="0" smtClean="0">
                <a:solidFill>
                  <a:schemeClr val="accent2"/>
                </a:solidFill>
              </a:rPr>
            </a:br>
            <a:r>
              <a:rPr lang="en-US" dirty="0" smtClean="0">
                <a:solidFill>
                  <a:schemeClr val="accent2"/>
                </a:solidFill>
              </a:rPr>
              <a:t>MCAT </a:t>
            </a:r>
            <a:r>
              <a:rPr lang="en-US" dirty="0">
                <a:solidFill>
                  <a:schemeClr val="accent2"/>
                </a:solidFill>
              </a:rPr>
              <a:t>Exam</a:t>
            </a:r>
            <a:r>
              <a:rPr lang="en-US" dirty="0"/>
              <a:t/>
            </a:r>
            <a:br>
              <a:rPr lang="en-US" dirty="0"/>
            </a:br>
            <a:endParaRPr lang="en-US" dirty="0"/>
          </a:p>
        </p:txBody>
      </p:sp>
      <p:sp>
        <p:nvSpPr>
          <p:cNvPr id="3" name="Content Placeholder 2"/>
          <p:cNvSpPr>
            <a:spLocks noGrp="1"/>
          </p:cNvSpPr>
          <p:nvPr>
            <p:ph idx="1"/>
          </p:nvPr>
        </p:nvSpPr>
        <p:spPr>
          <a:xfrm>
            <a:off x="762000" y="533400"/>
            <a:ext cx="7520940" cy="4114800"/>
          </a:xfrm>
        </p:spPr>
        <p:txBody>
          <a:bodyPr>
            <a:noAutofit/>
          </a:bodyPr>
          <a:lstStyle/>
          <a:p>
            <a:pPr>
              <a:buFont typeface="Arial" panose="020B0604020202020204" pitchFamily="34" charset="0"/>
              <a:buChar char="•"/>
            </a:pPr>
            <a:r>
              <a:rPr lang="en-US" sz="2000" dirty="0" smtClean="0">
                <a:solidFill>
                  <a:srgbClr val="0070C0"/>
                </a:solidFill>
              </a:rPr>
              <a:t>About the </a:t>
            </a:r>
            <a:r>
              <a:rPr lang="en-US" sz="2000" dirty="0" err="1" smtClean="0">
                <a:solidFill>
                  <a:srgbClr val="0070C0"/>
                </a:solidFill>
              </a:rPr>
              <a:t>The</a:t>
            </a:r>
            <a:r>
              <a:rPr lang="en-US" sz="2000" dirty="0" smtClean="0">
                <a:solidFill>
                  <a:srgbClr val="0070C0"/>
                </a:solidFill>
              </a:rPr>
              <a:t> </a:t>
            </a:r>
            <a:r>
              <a:rPr lang="en-US" sz="2000" dirty="0">
                <a:solidFill>
                  <a:srgbClr val="0070C0"/>
                </a:solidFill>
              </a:rPr>
              <a:t>Medical College Admission Test® (MCAT®) is a standardized, multiple-choice examination designed to assess the examinee's problem solving, critical thinking, and knowledge of science concepts and principles prerequisite to the study of medicine. Scores are reported in Physical Sciences, Verbal Reasoning, and Biological Sciences. </a:t>
            </a:r>
          </a:p>
          <a:p>
            <a:pPr>
              <a:buFont typeface="Arial" panose="020B0604020202020204" pitchFamily="34" charset="0"/>
              <a:buChar char="•"/>
            </a:pPr>
            <a:r>
              <a:rPr lang="en-US" sz="2000" dirty="0">
                <a:solidFill>
                  <a:srgbClr val="0070C0"/>
                </a:solidFill>
              </a:rPr>
              <a:t>Almost all U.S. medical schools and many Canadian schools require applicants to submit MCAT exam scores. Many schools do not accept MCAT exam scores that are more than three years old.</a:t>
            </a:r>
          </a:p>
          <a:p>
            <a:pPr>
              <a:buFont typeface="Arial" panose="020B0604020202020204" pitchFamily="34" charset="0"/>
              <a:buChar char="•"/>
            </a:pPr>
            <a:r>
              <a:rPr lang="en-US" sz="2000" dirty="0" smtClean="0">
                <a:solidFill>
                  <a:srgbClr val="0070C0"/>
                </a:solidFill>
              </a:rPr>
              <a:t>Are </a:t>
            </a:r>
            <a:r>
              <a:rPr lang="en-US" sz="2000" dirty="0">
                <a:solidFill>
                  <a:srgbClr val="0070C0"/>
                </a:solidFill>
              </a:rPr>
              <a:t>you eligible to take the MCAT exam? </a:t>
            </a:r>
            <a:endParaRPr lang="en-US" sz="2000" dirty="0" smtClean="0">
              <a:solidFill>
                <a:srgbClr val="0070C0"/>
              </a:solidFill>
            </a:endParaRPr>
          </a:p>
          <a:p>
            <a:pPr lvl="3">
              <a:buFont typeface="Arial" panose="020B0604020202020204" pitchFamily="34" charset="0"/>
              <a:buChar char="•"/>
            </a:pPr>
            <a:r>
              <a:rPr lang="en-US" sz="2000" dirty="0" smtClean="0">
                <a:solidFill>
                  <a:srgbClr val="0070C0"/>
                </a:solidFill>
              </a:rPr>
              <a:t>You </a:t>
            </a:r>
            <a:r>
              <a:rPr lang="en-US" sz="2000" dirty="0">
                <a:solidFill>
                  <a:srgbClr val="0070C0"/>
                </a:solidFill>
              </a:rPr>
              <a:t>may sit for the MCAT exam if you are preparing to apply to a health professions school. These include the following types of schools: allopathic, osteopathic, podiatric, and veterinary medicine.</a:t>
            </a:r>
          </a:p>
          <a:p>
            <a:endParaRPr lang="en-US" sz="2000" dirty="0"/>
          </a:p>
        </p:txBody>
      </p:sp>
    </p:spTree>
    <p:extLst>
      <p:ext uri="{BB962C8B-B14F-4D97-AF65-F5344CB8AC3E}">
        <p14:creationId xmlns:p14="http://schemas.microsoft.com/office/powerpoint/2010/main" val="41816957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634</TotalTime>
  <Words>815</Words>
  <Application>Microsoft Office PowerPoint</Application>
  <PresentationFormat>On-screen Show (4:3)</PresentationFormat>
  <Paragraphs>111</Paragraphs>
  <Slides>16</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Franklin Gothic Book</vt:lpstr>
      <vt:lpstr>Franklin Gothic Medium</vt:lpstr>
      <vt:lpstr>Tunga</vt:lpstr>
      <vt:lpstr>Wingdings</vt:lpstr>
      <vt:lpstr>Angles</vt:lpstr>
      <vt:lpstr>How to Get into medical school</vt:lpstr>
      <vt:lpstr>PowerPoint Presentation</vt:lpstr>
      <vt:lpstr>     </vt:lpstr>
      <vt:lpstr>Your medical school application </vt:lpstr>
      <vt:lpstr>Academic requirements</vt:lpstr>
      <vt:lpstr>Academic requirements </vt:lpstr>
      <vt:lpstr> academic requirements</vt:lpstr>
      <vt:lpstr>grades</vt:lpstr>
      <vt:lpstr> MCAT Exam </vt:lpstr>
      <vt:lpstr> everything else </vt:lpstr>
      <vt:lpstr> extracurricular activities </vt:lpstr>
      <vt:lpstr>Letters of Recommendation</vt:lpstr>
      <vt:lpstr>essays</vt:lpstr>
      <vt:lpstr>interviews</vt:lpstr>
      <vt:lpstr>interviews</vt:lpstr>
      <vt:lpstr>Contact Information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 SERVICES</dc:title>
  <dc:creator>Janet Neely</dc:creator>
  <cp:lastModifiedBy>Janet Neely</cp:lastModifiedBy>
  <cp:revision>60</cp:revision>
  <cp:lastPrinted>2014-02-27T16:09:34Z</cp:lastPrinted>
  <dcterms:created xsi:type="dcterms:W3CDTF">2013-01-25T13:25:35Z</dcterms:created>
  <dcterms:modified xsi:type="dcterms:W3CDTF">2019-01-18T20:12:50Z</dcterms:modified>
</cp:coreProperties>
</file>