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9"/>
  </p:notesMasterIdLst>
  <p:sldIdLst>
    <p:sldId id="266" r:id="rId2"/>
    <p:sldId id="267" r:id="rId3"/>
    <p:sldId id="271" r:id="rId4"/>
    <p:sldId id="270" r:id="rId5"/>
    <p:sldId id="259" r:id="rId6"/>
    <p:sldId id="262" r:id="rId7"/>
    <p:sldId id="277" r:id="rId8"/>
    <p:sldId id="280" r:id="rId9"/>
    <p:sldId id="263" r:id="rId10"/>
    <p:sldId id="261" r:id="rId11"/>
    <p:sldId id="260" r:id="rId12"/>
    <p:sldId id="269" r:id="rId13"/>
    <p:sldId id="268" r:id="rId14"/>
    <p:sldId id="265" r:id="rId15"/>
    <p:sldId id="281" r:id="rId16"/>
    <p:sldId id="282" r:id="rId17"/>
    <p:sldId id="273" r:id="rId18"/>
    <p:sldId id="272" r:id="rId19"/>
    <p:sldId id="274" r:id="rId20"/>
    <p:sldId id="275" r:id="rId21"/>
    <p:sldId id="276" r:id="rId22"/>
    <p:sldId id="283" r:id="rId23"/>
    <p:sldId id="284" r:id="rId24"/>
    <p:sldId id="278" r:id="rId25"/>
    <p:sldId id="279" r:id="rId26"/>
    <p:sldId id="264" r:id="rId27"/>
    <p:sldId id="257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loop="1" showNarration="1" useTimings="0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>
    <p:restoredLeft sz="15620"/>
    <p:restoredTop sz="94660"/>
  </p:normalViewPr>
  <p:slideViewPr>
    <p:cSldViewPr snapToObjects="1">
      <p:cViewPr varScale="1">
        <p:scale>
          <a:sx n="67" d="100"/>
          <a:sy n="67" d="100"/>
        </p:scale>
        <p:origin x="-18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F835F-54A1-094F-9714-79C94DEC521F}" type="datetimeFigureOut">
              <a:rPr lang="en-US" smtClean="0"/>
              <a:pPr/>
              <a:t>4/5/11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98D28-6F35-3F4A-BDB0-2CD842C6709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452843-BCFB-E248-B0CE-58287AA76BC5}" type="slidenum">
              <a:rPr lang="en-US"/>
              <a:pPr/>
              <a:t>15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 I began thinking more about the powerful connections between consumption, the quest for meaning and the role of cultural storytellers.. To what extent was my sense of identity as a teen influenced by a consumer and entertainment culture?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3A84A7-2E2B-FE48-A339-967B7AF870DC}" type="slidenum">
              <a:rPr lang="en-US"/>
              <a:pPr/>
              <a:t>16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 In my research in media studies, I began to reflect on the ways that I had come to view myself through the lens of an ideal standard of beauty and body influenced by the constant consumption of MTV, teen mags, Tv programs. I experienced a crisis of identity and soon began to recognize how these narratives had deeply effected my worldview and my quality of life. I also became accutely aware of my consumption patterns and their limitations to articulate lasting and profound meaning.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44DCD77-7653-CB4E-91A0-A9F80EFEE0DC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8C25-8C8B-3B44-8266-8FB326A4F9CD}" type="datetimeFigureOut">
              <a:rPr lang="en-US" smtClean="0"/>
              <a:pPr/>
              <a:t>4/5/11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9FC2-7E3C-D140-92F2-98DA2B936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8C25-8C8B-3B44-8266-8FB326A4F9CD}" type="datetimeFigureOut">
              <a:rPr lang="en-US" smtClean="0"/>
              <a:pPr/>
              <a:t>4/5/11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9FC2-7E3C-D140-92F2-98DA2B936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8C25-8C8B-3B44-8266-8FB326A4F9CD}" type="datetimeFigureOut">
              <a:rPr lang="en-US" smtClean="0"/>
              <a:pPr/>
              <a:t>4/5/11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9FC2-7E3C-D140-92F2-98DA2B936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EA71589A-A04C-8345-9BA9-73534B78D2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91871122-46EA-C74F-A874-FF365E1944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8C25-8C8B-3B44-8266-8FB326A4F9CD}" type="datetimeFigureOut">
              <a:rPr lang="en-US" smtClean="0"/>
              <a:pPr/>
              <a:t>4/5/11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9FC2-7E3C-D140-92F2-98DA2B936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8C25-8C8B-3B44-8266-8FB326A4F9CD}" type="datetimeFigureOut">
              <a:rPr lang="en-US" smtClean="0"/>
              <a:pPr/>
              <a:t>4/5/11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9FC2-7E3C-D140-92F2-98DA2B936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8C25-8C8B-3B44-8266-8FB326A4F9CD}" type="datetimeFigureOut">
              <a:rPr lang="en-US" smtClean="0"/>
              <a:pPr/>
              <a:t>4/5/11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9FC2-7E3C-D140-92F2-98DA2B936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8C25-8C8B-3B44-8266-8FB326A4F9CD}" type="datetimeFigureOut">
              <a:rPr lang="en-US" smtClean="0"/>
              <a:pPr/>
              <a:t>4/5/11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9FC2-7E3C-D140-92F2-98DA2B936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8C25-8C8B-3B44-8266-8FB326A4F9CD}" type="datetimeFigureOut">
              <a:rPr lang="en-US" smtClean="0"/>
              <a:pPr/>
              <a:t>4/5/11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9FC2-7E3C-D140-92F2-98DA2B936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8C25-8C8B-3B44-8266-8FB326A4F9CD}" type="datetimeFigureOut">
              <a:rPr lang="en-US" smtClean="0"/>
              <a:pPr/>
              <a:t>4/5/11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9FC2-7E3C-D140-92F2-98DA2B936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8C25-8C8B-3B44-8266-8FB326A4F9CD}" type="datetimeFigureOut">
              <a:rPr lang="en-US" smtClean="0"/>
              <a:pPr/>
              <a:t>4/5/11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9FC2-7E3C-D140-92F2-98DA2B936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8C25-8C8B-3B44-8266-8FB326A4F9CD}" type="datetimeFigureOut">
              <a:rPr lang="en-US" smtClean="0"/>
              <a:pPr/>
              <a:t>4/5/11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9FC2-7E3C-D140-92F2-98DA2B936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8C25-8C8B-3B44-8266-8FB326A4F9CD}" type="datetimeFigureOut">
              <a:rPr lang="en-US" smtClean="0"/>
              <a:pPr/>
              <a:t>4/5/11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49FC2-7E3C-D140-92F2-98DA2B936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advTm="3000"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9.jpe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gif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886200" y="1905000"/>
            <a:ext cx="4737100" cy="3860800"/>
          </a:xfrm>
          <a:ln/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143000"/>
            <a:ext cx="366395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000"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4648200" cy="990600"/>
          </a:xfrm>
        </p:spPr>
        <p:txBody>
          <a:bodyPr/>
          <a:lstStyle/>
          <a:p>
            <a:pPr eaLnBrk="1" hangingPunct="1"/>
            <a:r>
              <a:rPr lang="en-US">
                <a:latin typeface="Helvetica" charset="0"/>
                <a:ea typeface="Helvetica" charset="0"/>
                <a:cs typeface="Helvetica" charset="0"/>
              </a:rPr>
              <a:t>Barbara Kruger</a:t>
            </a:r>
          </a:p>
        </p:txBody>
      </p:sp>
      <p:pic>
        <p:nvPicPr>
          <p:cNvPr id="31747" name="Picture 4" descr="kruger1987_jp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3810000" cy="376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3886200" y="609600"/>
            <a:ext cx="2595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    Public Art, 1987</a:t>
            </a:r>
          </a:p>
        </p:txBody>
      </p:sp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3124200"/>
            <a:ext cx="251142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8"/>
          <p:cNvSpPr>
            <a:spLocks noChangeArrowheads="1"/>
          </p:cNvSpPr>
          <p:nvPr/>
        </p:nvSpPr>
        <p:spPr bwMode="auto">
          <a:xfrm>
            <a:off x="6477000" y="304800"/>
            <a:ext cx="2286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u="sng"/>
              <a:t>Curricular Themes</a:t>
            </a:r>
          </a:p>
          <a:p>
            <a:pPr>
              <a:buFontTx/>
              <a:buChar char="•"/>
            </a:pPr>
            <a:r>
              <a:rPr lang="en-US" sz="1800"/>
              <a:t> The Influence</a:t>
            </a:r>
          </a:p>
          <a:p>
            <a:r>
              <a:rPr lang="en-US" sz="1800"/>
              <a:t>    of Advertising</a:t>
            </a:r>
          </a:p>
          <a:p>
            <a:pPr>
              <a:buFontTx/>
              <a:buChar char="•"/>
            </a:pPr>
            <a:r>
              <a:rPr lang="en-US" sz="1800"/>
              <a:t> Original versus</a:t>
            </a:r>
          </a:p>
          <a:p>
            <a:r>
              <a:rPr lang="en-US" sz="1800"/>
              <a:t>   mass-produced  </a:t>
            </a:r>
          </a:p>
          <a:p>
            <a:r>
              <a:rPr lang="en-US" sz="1800"/>
              <a:t>    ideas</a:t>
            </a:r>
          </a:p>
        </p:txBody>
      </p:sp>
      <p:pic>
        <p:nvPicPr>
          <p:cNvPr id="3175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4738" y="2235200"/>
            <a:ext cx="2989262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4724400" cy="1524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Helvetica" charset="0"/>
                <a:ea typeface="Helvetica" charset="0"/>
                <a:cs typeface="Helvetica" charset="0"/>
              </a:rPr>
              <a:t>Jenny </a:t>
            </a:r>
            <a:r>
              <a:rPr lang="en-US" sz="3200" dirty="0" err="1" smtClean="0">
                <a:latin typeface="Helvetica" charset="0"/>
                <a:ea typeface="Helvetica" charset="0"/>
                <a:cs typeface="Helvetica" charset="0"/>
              </a:rPr>
              <a:t>Holtzer</a:t>
            </a:r>
            <a:r>
              <a:rPr lang="en-US" sz="3200" dirty="0" smtClean="0">
                <a:latin typeface="Helvetica" charset="0"/>
                <a:ea typeface="Helvetica" charset="0"/>
                <a:cs typeface="Helvetica" charset="0"/>
              </a:rPr>
              <a:t>, Truisms</a:t>
            </a:r>
            <a:br>
              <a:rPr lang="en-US" sz="3200" dirty="0" smtClean="0">
                <a:latin typeface="Helvetica" charset="0"/>
                <a:ea typeface="Helvetica" charset="0"/>
                <a:cs typeface="Helvetica" charset="0"/>
              </a:rPr>
            </a:br>
            <a:r>
              <a:rPr lang="en-US" sz="3200" dirty="0" smtClean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3200" dirty="0" smtClean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667" dirty="0" smtClean="0">
                <a:latin typeface="Helvetica" charset="0"/>
                <a:ea typeface="Helvetica" charset="0"/>
                <a:cs typeface="Helvetica" charset="0"/>
              </a:rPr>
              <a:t>Using Text &amp;  Projected Light</a:t>
            </a:r>
          </a:p>
        </p:txBody>
      </p:sp>
      <p:pic>
        <p:nvPicPr>
          <p:cNvPr id="33795" name="Picture 2" descr="holzer_gif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752600"/>
            <a:ext cx="3581400" cy="492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3" descr="imag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2025" y="0"/>
            <a:ext cx="43719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 descr="holtze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2971800"/>
            <a:ext cx="4267200" cy="298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extBox 5"/>
          <p:cNvSpPr txBox="1">
            <a:spLocks noChangeArrowheads="1"/>
          </p:cNvSpPr>
          <p:nvPr/>
        </p:nvSpPr>
        <p:spPr bwMode="auto">
          <a:xfrm>
            <a:off x="6096000" y="6172200"/>
            <a:ext cx="25098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Boston, ICA, 2010</a:t>
            </a:r>
          </a:p>
        </p:txBody>
      </p:sp>
    </p:spTree>
  </p:cSld>
  <p:clrMapOvr>
    <a:masterClrMapping/>
  </p:clrMapOvr>
  <p:transition advTm="3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77200" cy="1371600"/>
          </a:xfrm>
        </p:spPr>
        <p:txBody>
          <a:bodyPr>
            <a:normAutofit fontScale="90000"/>
          </a:bodyPr>
          <a:lstStyle/>
          <a:p>
            <a:r>
              <a:rPr lang="en-US"/>
              <a:t/>
            </a:r>
            <a:br>
              <a:rPr lang="en-US"/>
            </a:br>
            <a:r>
              <a:rPr lang="en-US"/>
              <a:t>                          Merchants of    </a:t>
            </a:r>
            <a:br>
              <a:rPr lang="en-US"/>
            </a:br>
            <a:r>
              <a:rPr lang="en-US"/>
              <a:t>                        “Cool” </a:t>
            </a:r>
            <a:br>
              <a:rPr lang="en-US"/>
            </a:br>
            <a:r>
              <a:rPr lang="en-US"/>
              <a:t>                          </a:t>
            </a:r>
            <a:r>
              <a:rPr lang="en-US" sz="3600"/>
              <a:t>Body Collages</a:t>
            </a:r>
            <a:r>
              <a:rPr lang="en-US"/>
              <a:t> </a:t>
            </a:r>
            <a:br>
              <a:rPr lang="en-US"/>
            </a:br>
            <a:r>
              <a:rPr lang="en-US"/>
              <a:t>                      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267200" y="2362200"/>
            <a:ext cx="4876800" cy="3352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000"/>
              <a:t>Students gathered artifacts from purchases made over the semester</a:t>
            </a:r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r>
              <a:rPr lang="en-US" sz="2000"/>
              <a:t>    Bodies as sites of consumption: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/>
              <a:t>    Students outlined bodies on          banner paper -  used mixed media to create collages with artifacts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/>
          </a:p>
          <a:p>
            <a:pPr>
              <a:lnSpc>
                <a:spcPct val="90000"/>
              </a:lnSpc>
            </a:pPr>
            <a:r>
              <a:rPr lang="en-US" sz="2000"/>
              <a:t>Post project reflection on artifacts and space it owns in personal life and social experiences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/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endParaRPr lang="en-US" sz="2000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724400" y="-914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25" name="Picture 5" descr="DSCN0792_2.JPG                                                 0004BC27Macintosh HD                   B746699A: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7750" y="381000"/>
            <a:ext cx="3429000" cy="59436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SCN0797_1.JPG                                                 0004BC27Macintosh HD                   B746699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762000"/>
            <a:ext cx="64008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 descr="DSCN0424.JPG                                                   00045895Macintosh HD                   B746699A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762000"/>
            <a:ext cx="2684463" cy="6096000"/>
          </a:xfrm>
          <a:prstGeom prst="rect">
            <a:avLst/>
          </a:prstGeom>
          <a:noFill/>
        </p:spPr>
      </p:pic>
      <p:pic>
        <p:nvPicPr>
          <p:cNvPr id="24580" name="Picture 4" descr="DSCN0793_2.JPG                                                 0004BC27Macintosh HD                   B746699A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133600"/>
            <a:ext cx="30289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Adbusters</a:t>
            </a:r>
            <a:r>
              <a:rPr lang="en-US" dirty="0" smtClean="0"/>
              <a:t>- Culture Jamming, </a:t>
            </a:r>
            <a:r>
              <a:rPr lang="en-US" sz="2800" dirty="0" smtClean="0"/>
              <a:t>2006</a:t>
            </a:r>
            <a:endParaRPr lang="en-US" sz="2800" dirty="0"/>
          </a:p>
        </p:txBody>
      </p:sp>
      <p:pic>
        <p:nvPicPr>
          <p:cNvPr id="3" name="Picture 2" descr="joechemo_corridor_1.jpg"/>
          <p:cNvPicPr>
            <a:picLocks noChangeAspect="1"/>
          </p:cNvPicPr>
          <p:nvPr/>
        </p:nvPicPr>
        <p:blipFill>
          <a:blip r:embed="rId2"/>
          <a:srcRect l="23778" r="23453"/>
          <a:stretch>
            <a:fillRect/>
          </a:stretch>
        </p:blipFill>
        <p:spPr>
          <a:xfrm>
            <a:off x="6629400" y="1417638"/>
            <a:ext cx="2514600" cy="2949222"/>
          </a:xfrm>
          <a:prstGeom prst="rect">
            <a:avLst/>
          </a:prstGeom>
        </p:spPr>
      </p:pic>
      <p:pic>
        <p:nvPicPr>
          <p:cNvPr id="4" name="Picture 3" descr="Grease_1.jpg"/>
          <p:cNvPicPr>
            <a:picLocks noChangeAspect="1"/>
          </p:cNvPicPr>
          <p:nvPr/>
        </p:nvPicPr>
        <p:blipFill>
          <a:blip r:embed="rId3"/>
          <a:srcRect l="25000" r="25000"/>
          <a:stretch>
            <a:fillRect/>
          </a:stretch>
        </p:blipFill>
        <p:spPr>
          <a:xfrm>
            <a:off x="4038600" y="3309834"/>
            <a:ext cx="2590800" cy="3206853"/>
          </a:xfrm>
          <a:prstGeom prst="rect">
            <a:avLst/>
          </a:prstGeom>
        </p:spPr>
      </p:pic>
      <p:pic>
        <p:nvPicPr>
          <p:cNvPr id="6" name="Picture 5" descr="adbuster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144588"/>
            <a:ext cx="3810000" cy="537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0" y="4572000"/>
            <a:ext cx="191782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Spoof Ads that </a:t>
            </a:r>
          </a:p>
          <a:p>
            <a:r>
              <a:rPr lang="en-US" dirty="0" smtClean="0"/>
              <a:t>Uncover “Hidden</a:t>
            </a:r>
          </a:p>
          <a:p>
            <a:r>
              <a:rPr lang="en-US" dirty="0" smtClean="0"/>
              <a:t>Truths” about</a:t>
            </a:r>
          </a:p>
          <a:p>
            <a:r>
              <a:rPr lang="en-US" dirty="0" smtClean="0"/>
              <a:t> companies, which </a:t>
            </a:r>
          </a:p>
          <a:p>
            <a:r>
              <a:rPr lang="en-US" dirty="0" smtClean="0"/>
              <a:t>consumers </a:t>
            </a:r>
          </a:p>
          <a:p>
            <a:r>
              <a:rPr lang="en-US" dirty="0" smtClean="0"/>
              <a:t>take for granted</a:t>
            </a:r>
            <a:endParaRPr lang="en-US" dirty="0"/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SCN0720_3.JPG                                                 00049499Macintosh HD                   B746699A:"/>
          <p:cNvPicPr>
            <a:picLocks noGrp="1" noChangeAspect="1" noChangeArrowheads="1"/>
          </p:cNvPicPr>
          <p:nvPr>
            <p:ph/>
          </p:nvPr>
        </p:nvPicPr>
        <p:blipFill>
          <a:blip r:embed="rId4"/>
          <a:srcRect/>
          <a:stretch>
            <a:fillRect/>
          </a:stretch>
        </p:blipFill>
        <p:spPr>
          <a:xfrm>
            <a:off x="762000" y="0"/>
            <a:ext cx="4356100" cy="6858000"/>
          </a:xfrm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118100" y="5257800"/>
            <a:ext cx="37211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41700"/>
                </a:solidFill>
              </a:rPr>
              <a:t>“</a:t>
            </a:r>
            <a:r>
              <a:rPr lang="en-US" sz="2800" dirty="0" err="1">
                <a:solidFill>
                  <a:srgbClr val="041700"/>
                </a:solidFill>
              </a:rPr>
              <a:t>Toyz</a:t>
            </a:r>
            <a:r>
              <a:rPr lang="en-US" sz="2800" dirty="0">
                <a:solidFill>
                  <a:srgbClr val="041700"/>
                </a:solidFill>
              </a:rPr>
              <a:t> R us”</a:t>
            </a:r>
            <a:r>
              <a:rPr lang="en-US" sz="2800" dirty="0" smtClean="0">
                <a:solidFill>
                  <a:srgbClr val="041700"/>
                </a:solidFill>
              </a:rPr>
              <a:t>  </a:t>
            </a:r>
          </a:p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41700"/>
                </a:solidFill>
              </a:rPr>
              <a:t>RP ROHLOFF     </a:t>
            </a:r>
            <a:r>
              <a:rPr lang="en-US" sz="2800" dirty="0">
                <a:solidFill>
                  <a:srgbClr val="041700"/>
                </a:solidFill>
              </a:rPr>
              <a:t>2003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advTm="3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SCN0716_3.JPG                                                 00049499Macintosh HD                   B746699A: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4424363" cy="5975763"/>
          </a:xfrm>
        </p:spPr>
      </p:pic>
      <p:pic>
        <p:nvPicPr>
          <p:cNvPr id="25603" name="Picture 3" descr="DSCN0717_3.JPG                                                 00049499Macintosh HD                   B746699A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4900" y="0"/>
            <a:ext cx="4229100" cy="5638800"/>
          </a:xfrm>
          <a:prstGeom prst="rect">
            <a:avLst/>
          </a:prstGeom>
          <a:noFill/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85763" y="5975763"/>
            <a:ext cx="4038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“What is my Beauty Worth?”</a:t>
            </a:r>
          </a:p>
          <a:p>
            <a:pPr>
              <a:spcBef>
                <a:spcPct val="50000"/>
              </a:spcBef>
            </a:pPr>
            <a:endParaRPr lang="en-US" sz="2800" dirty="0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4953000" y="5678269"/>
            <a:ext cx="4191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“This Is Not My Body Politic”</a:t>
            </a:r>
          </a:p>
          <a:p>
            <a:pPr>
              <a:spcBef>
                <a:spcPct val="50000"/>
              </a:spcBef>
            </a:pPr>
            <a:r>
              <a:rPr lang="en-US" sz="2800" dirty="0"/>
              <a:t> 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429000" y="6324600"/>
            <a:ext cx="518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Mixed Media   on Panel    </a:t>
            </a:r>
            <a:r>
              <a:rPr lang="en-US" dirty="0" smtClean="0"/>
              <a:t> R.P. ROHLOFF  </a:t>
            </a:r>
            <a:r>
              <a:rPr lang="en-US" dirty="0"/>
              <a:t>2002-2003</a:t>
            </a:r>
            <a:endParaRPr lang="en-US" sz="2800" dirty="0"/>
          </a:p>
        </p:txBody>
      </p:sp>
    </p:spTree>
  </p:cSld>
  <p:clrMapOvr>
    <a:masterClrMapping/>
  </p:clrMapOvr>
  <p:transition advTm="3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2833.jpg"/>
          <p:cNvPicPr>
            <a:picLocks noGrp="1" noChangeAspect="1"/>
          </p:cNvPicPr>
          <p:nvPr>
            <p:ph/>
          </p:nvPr>
        </p:nvPicPr>
        <p:blipFill>
          <a:blip r:embed="rId2"/>
          <a:srcRect l="-44444" r="-44444"/>
          <a:stretch>
            <a:fillRect/>
          </a:stretch>
        </p:blipFill>
        <p:spPr>
          <a:xfrm>
            <a:off x="-1524000" y="838200"/>
            <a:ext cx="7772400" cy="5486400"/>
          </a:xfrm>
        </p:spPr>
      </p:pic>
      <p:pic>
        <p:nvPicPr>
          <p:cNvPr id="4" name="Picture 3" descr="IMG_28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838200"/>
            <a:ext cx="4171950" cy="5562600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2835.jpg"/>
          <p:cNvPicPr>
            <a:picLocks noGrp="1" noChangeAspect="1"/>
          </p:cNvPicPr>
          <p:nvPr>
            <p:ph/>
          </p:nvPr>
        </p:nvPicPr>
        <p:blipFill>
          <a:blip r:embed="rId2"/>
          <a:srcRect l="-83071" r="-83071"/>
          <a:stretch>
            <a:fillRect/>
          </a:stretch>
        </p:blipFill>
        <p:spPr>
          <a:xfrm>
            <a:off x="-2209801" y="0"/>
            <a:ext cx="9103783" cy="6426200"/>
          </a:xfrm>
        </p:spPr>
      </p:pic>
      <p:pic>
        <p:nvPicPr>
          <p:cNvPr id="4" name="Picture 3" descr="IMG_28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28600"/>
            <a:ext cx="4648200" cy="6197600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2832.JPG"/>
          <p:cNvPicPr>
            <a:picLocks noGrp="1" noChangeAspect="1"/>
          </p:cNvPicPr>
          <p:nvPr>
            <p:ph/>
          </p:nvPr>
        </p:nvPicPr>
        <p:blipFill>
          <a:blip r:embed="rId2">
            <a:lum contrast="29000"/>
          </a:blip>
          <a:srcRect l="1852" t="6944" r="7408"/>
          <a:stretch>
            <a:fillRect/>
          </a:stretch>
        </p:blipFill>
        <p:spPr>
          <a:xfrm>
            <a:off x="0" y="1752600"/>
            <a:ext cx="3733800" cy="5105400"/>
          </a:xfrm>
        </p:spPr>
      </p:pic>
      <p:pic>
        <p:nvPicPr>
          <p:cNvPr id="4" name="Picture 3" descr="IMG_2834.jpg"/>
          <p:cNvPicPr>
            <a:picLocks noChangeAspect="1"/>
          </p:cNvPicPr>
          <p:nvPr/>
        </p:nvPicPr>
        <p:blipFill>
          <a:blip r:embed="rId3">
            <a:lum contrast="38000"/>
          </a:blip>
          <a:srcRect l="4167" t="-1851" r="13889" b="1852"/>
          <a:stretch>
            <a:fillRect/>
          </a:stretch>
        </p:blipFill>
        <p:spPr>
          <a:xfrm>
            <a:off x="3732389" y="228600"/>
            <a:ext cx="5411611" cy="4953000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685800"/>
            <a:ext cx="4400550" cy="5486400"/>
          </a:xfrm>
          <a:ln/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609600"/>
            <a:ext cx="35941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NiagaraFallsHSart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-19881" r="-19881"/>
          <a:stretch>
            <a:fillRect/>
          </a:stretch>
        </p:blipFill>
        <p:spPr>
          <a:xfrm>
            <a:off x="381000" y="304800"/>
            <a:ext cx="5791200" cy="6254496"/>
          </a:xfrm>
        </p:spPr>
      </p:pic>
    </p:spTree>
  </p:cSld>
  <p:clrMapOvr>
    <a:masterClrMapping/>
  </p:clrMapOvr>
  <p:transition advTm="3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68705"/>
            <a:ext cx="4724400" cy="6589295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G_1420.jpg                                                   001B63B8iElm10                         C653E075: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476250"/>
            <a:ext cx="8077200" cy="6057900"/>
          </a:xfrm>
        </p:spPr>
      </p:pic>
    </p:spTree>
  </p:cSld>
  <p:clrMapOvr>
    <a:masterClrMapping/>
  </p:clrMapOvr>
  <p:transition advTm="3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/>
              <a:t>The Game Board of Life</a:t>
            </a:r>
          </a:p>
        </p:txBody>
      </p:sp>
      <p:pic>
        <p:nvPicPr>
          <p:cNvPr id="22531" name="Picture 5" descr="DSC_20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5943600" cy="39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 descr="DSC_20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733800"/>
            <a:ext cx="4151313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IMG_0092.JPG                                                   001079E9iElm10                         C653E075: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209800" y="457200"/>
            <a:ext cx="6629400" cy="3994150"/>
          </a:xfrm>
        </p:spPr>
      </p:pic>
      <p:pic>
        <p:nvPicPr>
          <p:cNvPr id="39939" name="Picture 5" descr="IMG_0093.JPG                                                   001079E9iElm10                         C653E075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762000"/>
            <a:ext cx="22844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IMG_0036.JPG                                                   001079E9iElm10                         C653E075: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927100" y="609600"/>
            <a:ext cx="7288213" cy="5486400"/>
          </a:xfrm>
        </p:spPr>
      </p:pic>
    </p:spTree>
  </p:cSld>
  <p:clrMapOvr>
    <a:masterClrMapping/>
  </p:clrMapOvr>
  <p:transition advTm="3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6037"/>
            <a:ext cx="3352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Krzysztof </a:t>
            </a:r>
            <a:r>
              <a:rPr lang="en-US" dirty="0" err="1" smtClean="0"/>
              <a:t>Wodiczko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600200"/>
            <a:ext cx="3409950" cy="135993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Homeless</a:t>
            </a:r>
          </a:p>
          <a:p>
            <a:pPr>
              <a:buNone/>
            </a:pPr>
            <a:r>
              <a:rPr lang="en-US" sz="2800" dirty="0" smtClean="0"/>
              <a:t> vehicles, 1988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69" y="5943600"/>
            <a:ext cx="4865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Wall projections: Speaking Stories</a:t>
            </a:r>
          </a:p>
          <a:p>
            <a:r>
              <a:rPr lang="en-US" sz="2400" dirty="0" smtClean="0"/>
              <a:t>(On the </a:t>
            </a:r>
            <a:r>
              <a:rPr lang="en-US" sz="2400" dirty="0" err="1" smtClean="0"/>
              <a:t>Tiajuana</a:t>
            </a:r>
            <a:r>
              <a:rPr lang="en-US" sz="2400" dirty="0" smtClean="0"/>
              <a:t> Border &amp; at Prisons) </a:t>
            </a:r>
            <a:endParaRPr lang="en-US" sz="2400" dirty="0"/>
          </a:p>
        </p:txBody>
      </p:sp>
      <p:pic>
        <p:nvPicPr>
          <p:cNvPr id="5" name="Picture 4" descr="bild.jpg"/>
          <p:cNvPicPr>
            <a:picLocks noChangeAspect="1"/>
          </p:cNvPicPr>
          <p:nvPr/>
        </p:nvPicPr>
        <p:blipFill>
          <a:blip r:embed="rId2"/>
          <a:srcRect l="6452" t="11290" r="14516" b="9531"/>
          <a:stretch>
            <a:fillRect/>
          </a:stretch>
        </p:blipFill>
        <p:spPr>
          <a:xfrm>
            <a:off x="5105400" y="46037"/>
            <a:ext cx="4038600" cy="2967135"/>
          </a:xfrm>
          <a:prstGeom prst="rect">
            <a:avLst/>
          </a:prstGeom>
        </p:spPr>
      </p:pic>
      <p:pic>
        <p:nvPicPr>
          <p:cNvPr id="6" name="Picture 5" descr="wodiczko.jpg"/>
          <p:cNvPicPr>
            <a:picLocks noChangeAspect="1"/>
          </p:cNvPicPr>
          <p:nvPr/>
        </p:nvPicPr>
        <p:blipFill>
          <a:blip r:embed="rId3"/>
          <a:srcRect l="11481" t="11111" r="12963" b="10000"/>
          <a:stretch>
            <a:fillRect/>
          </a:stretch>
        </p:blipFill>
        <p:spPr>
          <a:xfrm>
            <a:off x="11269" y="0"/>
            <a:ext cx="1806262" cy="2514600"/>
          </a:xfrm>
          <a:prstGeom prst="rect">
            <a:avLst/>
          </a:prstGeom>
        </p:spPr>
      </p:pic>
      <p:pic>
        <p:nvPicPr>
          <p:cNvPr id="7" name="Picture 6" descr="36-666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0" y="3733800"/>
            <a:ext cx="4445000" cy="3124200"/>
          </a:xfrm>
          <a:prstGeom prst="rect">
            <a:avLst/>
          </a:prstGeom>
        </p:spPr>
      </p:pic>
      <p:pic>
        <p:nvPicPr>
          <p:cNvPr id="8" name="Picture 7" descr="wodiczko-video-00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13172"/>
            <a:ext cx="4495800" cy="3044030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/>
              <a:t>Investigating Alternative Selves</a:t>
            </a:r>
            <a:br>
              <a:rPr lang="en-US" sz="4000" dirty="0" smtClean="0"/>
            </a:br>
            <a:r>
              <a:rPr lang="en-US" sz="3200" dirty="0" smtClean="0"/>
              <a:t>Using a Camera &amp; the Photo Copier</a:t>
            </a:r>
          </a:p>
        </p:txBody>
      </p:sp>
      <p:pic>
        <p:nvPicPr>
          <p:cNvPr id="22531" name="Content Placeholder 3" descr="IMG_0072.JPG"/>
          <p:cNvPicPr>
            <a:picLocks noGrp="1" noChangeAspect="1"/>
          </p:cNvPicPr>
          <p:nvPr>
            <p:ph idx="1"/>
          </p:nvPr>
        </p:nvPicPr>
        <p:blipFill>
          <a:blip r:embed="rId3">
            <a:lum bright="28000"/>
          </a:blip>
          <a:srcRect l="-14365" t="1685" r="-7928"/>
          <a:stretch>
            <a:fillRect/>
          </a:stretch>
        </p:blipFill>
        <p:spPr>
          <a:xfrm>
            <a:off x="-304800" y="1905000"/>
            <a:ext cx="3048000" cy="4684713"/>
          </a:xfrm>
        </p:spPr>
      </p:pic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5715000" y="1225550"/>
            <a:ext cx="31940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en-US"/>
              <a:t>Photograph expressive face of student</a:t>
            </a:r>
          </a:p>
          <a:p>
            <a:pPr marL="342900" indent="-342900">
              <a:buFontTx/>
              <a:buAutoNum type="arabicParenR"/>
            </a:pPr>
            <a:endParaRPr lang="en-US"/>
          </a:p>
          <a:p>
            <a:pPr marL="342900" indent="-342900">
              <a:buFontTx/>
              <a:buAutoNum type="arabicParenR"/>
            </a:pPr>
            <a:r>
              <a:rPr lang="en-US"/>
              <a:t>Make multiple copies of the photo</a:t>
            </a:r>
          </a:p>
          <a:p>
            <a:pPr marL="342900" indent="-342900"/>
            <a:endParaRPr lang="en-US"/>
          </a:p>
          <a:p>
            <a:pPr marL="342900" indent="-342900">
              <a:buFontTx/>
              <a:buAutoNum type="arabicParenR"/>
            </a:pPr>
            <a:r>
              <a:rPr lang="en-US"/>
              <a:t>Cut apart copies and create an “alter self” </a:t>
            </a:r>
          </a:p>
          <a:p>
            <a:pPr marL="342900" indent="-342900"/>
            <a:endParaRPr lang="en-US"/>
          </a:p>
          <a:p>
            <a:pPr marL="342900" indent="-342900"/>
            <a:r>
              <a:rPr lang="en-US"/>
              <a:t>4) Trade copies with peers and make a community collage</a:t>
            </a:r>
          </a:p>
          <a:p>
            <a:pPr marL="342900" indent="-342900"/>
            <a:endParaRPr lang="en-US"/>
          </a:p>
          <a:p>
            <a:pPr marL="342900" indent="-342900"/>
            <a:endParaRPr lang="en-US"/>
          </a:p>
        </p:txBody>
      </p:sp>
      <p:pic>
        <p:nvPicPr>
          <p:cNvPr id="22533" name="Picture 4" descr="image00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2286000"/>
            <a:ext cx="3122613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2818.jpg"/>
          <p:cNvPicPr>
            <a:picLocks noGrp="1" noChangeAspect="1"/>
          </p:cNvPicPr>
          <p:nvPr>
            <p:ph/>
          </p:nvPr>
        </p:nvPicPr>
        <p:blipFill>
          <a:blip r:embed="rId2"/>
          <a:srcRect l="-16603" r="-16603"/>
          <a:stretch>
            <a:fillRect/>
          </a:stretch>
        </p:blipFill>
        <p:spPr>
          <a:xfrm>
            <a:off x="1295400" y="304799"/>
            <a:ext cx="8864600" cy="6257365"/>
          </a:xfr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2822.jpg"/>
          <p:cNvPicPr>
            <a:picLocks noGrp="1" noChangeAspect="1"/>
          </p:cNvPicPr>
          <p:nvPr>
            <p:ph/>
          </p:nvPr>
        </p:nvPicPr>
        <p:blipFill>
          <a:blip r:embed="rId2">
            <a:lum bright="-9000"/>
          </a:blip>
          <a:srcRect l="-3125" r="-3125"/>
          <a:stretch>
            <a:fillRect/>
          </a:stretch>
        </p:blipFill>
        <p:spPr>
          <a:xfrm>
            <a:off x="228600" y="380999"/>
            <a:ext cx="8229600" cy="5809129"/>
          </a:xfr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BrianJungen01-Var.jpg                                          000E5FF6iElm10                         C653E075: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 l="11449" t="6849" r="12642" b="9589"/>
          <a:stretch>
            <a:fillRect/>
          </a:stretch>
        </p:blipFill>
        <p:spPr>
          <a:xfrm>
            <a:off x="4527550" y="1524000"/>
            <a:ext cx="4038600" cy="4648200"/>
          </a:xfrm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457200" y="533400"/>
            <a:ext cx="608965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Big Idea: Globalization</a:t>
            </a:r>
          </a:p>
          <a:p>
            <a:r>
              <a:rPr lang="en-US" sz="3200"/>
              <a:t>Brian Jungen,</a:t>
            </a:r>
            <a:r>
              <a:rPr lang="en-US"/>
              <a:t>  Canadian </a:t>
            </a:r>
          </a:p>
          <a:p>
            <a:r>
              <a:rPr lang="en-US"/>
              <a:t>Explores Consumerism and Indigenous Cultures</a:t>
            </a:r>
          </a:p>
          <a:p>
            <a:r>
              <a:rPr lang="en-US"/>
              <a:t>Morphs Air Jordons into N.W. Native Masks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746125" y="20415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9397" name="Picture 5" descr="BrianJungen10-Prot16.jpg                                       000E5FF6iElm10                         C653E075:"/>
          <p:cNvPicPr>
            <a:picLocks noChangeAspect="1" noChangeArrowheads="1"/>
          </p:cNvPicPr>
          <p:nvPr/>
        </p:nvPicPr>
        <p:blipFill>
          <a:blip r:embed="rId3"/>
          <a:srcRect t="20690" r="10345" b="6482"/>
          <a:stretch>
            <a:fillRect/>
          </a:stretch>
        </p:blipFill>
        <p:spPr bwMode="auto">
          <a:xfrm>
            <a:off x="457200" y="2308470"/>
            <a:ext cx="3733800" cy="4549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2209800"/>
            <a:ext cx="6172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000"/>
            <a:ext cx="4287838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7"/>
          <p:cNvSpPr txBox="1">
            <a:spLocks noChangeArrowheads="1"/>
          </p:cNvSpPr>
          <p:nvPr/>
        </p:nvSpPr>
        <p:spPr bwMode="auto">
          <a:xfrm>
            <a:off x="685800" y="609600"/>
            <a:ext cx="4724400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/>
              <a:t>Tony Cragg, </a:t>
            </a:r>
            <a:r>
              <a:rPr lang="en-US" sz="1800"/>
              <a:t>England     </a:t>
            </a:r>
          </a:p>
          <a:p>
            <a:pPr>
              <a:spcBef>
                <a:spcPct val="50000"/>
              </a:spcBef>
            </a:pPr>
            <a:r>
              <a:rPr lang="en-US" sz="1800"/>
              <a:t>Plastic and the remains of mass production</a:t>
            </a:r>
            <a:endParaRPr lang="en-US"/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2330.jpg"/>
          <p:cNvPicPr>
            <a:picLocks noGrp="1" noChangeAspect="1"/>
          </p:cNvPicPr>
          <p:nvPr>
            <p:ph/>
          </p:nvPr>
        </p:nvPicPr>
        <p:blipFill>
          <a:blip r:embed="rId2"/>
          <a:srcRect l="-8602" r="3943" b="8602"/>
          <a:stretch>
            <a:fillRect/>
          </a:stretch>
        </p:blipFill>
        <p:spPr>
          <a:xfrm>
            <a:off x="1905000" y="0"/>
            <a:ext cx="5562600" cy="6477000"/>
          </a:xfr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SCN0725_3.JPG                                                 00049499Macintosh HD                   B746699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304800"/>
            <a:ext cx="6172200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533400"/>
            <a:ext cx="41910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7" descr="pop top ba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057400"/>
            <a:ext cx="3233738" cy="44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8"/>
          <p:cNvPicPr>
            <a:picLocks noChangeAspect="1" noChangeArrowheads="1"/>
          </p:cNvPicPr>
          <p:nvPr/>
        </p:nvPicPr>
        <p:blipFill>
          <a:blip r:embed="rId4"/>
          <a:srcRect l="578" t="20810" b="19075"/>
          <a:stretch>
            <a:fillRect/>
          </a:stretch>
        </p:blipFill>
        <p:spPr bwMode="auto">
          <a:xfrm>
            <a:off x="3962400" y="3729038"/>
            <a:ext cx="4419600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9"/>
          <p:cNvSpPr txBox="1">
            <a:spLocks noChangeArrowheads="1"/>
          </p:cNvSpPr>
          <p:nvPr/>
        </p:nvSpPr>
        <p:spPr bwMode="auto">
          <a:xfrm>
            <a:off x="0" y="381000"/>
            <a:ext cx="449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Re-Using Recycled Materials</a:t>
            </a:r>
            <a:endParaRPr lang="en-US"/>
          </a:p>
        </p:txBody>
      </p:sp>
      <p:sp>
        <p:nvSpPr>
          <p:cNvPr id="52230" name="Text Box 10"/>
          <p:cNvSpPr txBox="1">
            <a:spLocks noChangeArrowheads="1"/>
          </p:cNvSpPr>
          <p:nvPr/>
        </p:nvSpPr>
        <p:spPr bwMode="auto">
          <a:xfrm>
            <a:off x="6553200" y="33528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Seat Belt Purses</a:t>
            </a:r>
          </a:p>
        </p:txBody>
      </p:sp>
      <p:sp>
        <p:nvSpPr>
          <p:cNvPr id="52231" name="Text Box 11"/>
          <p:cNvSpPr txBox="1">
            <a:spLocks noChangeArrowheads="1"/>
          </p:cNvSpPr>
          <p:nvPr/>
        </p:nvSpPr>
        <p:spPr bwMode="auto">
          <a:xfrm>
            <a:off x="5715000" y="6096000"/>
            <a:ext cx="3200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Table mats with Magazines</a:t>
            </a:r>
          </a:p>
        </p:txBody>
      </p:sp>
      <p:sp>
        <p:nvSpPr>
          <p:cNvPr id="52232" name="Text Box 12"/>
          <p:cNvSpPr txBox="1">
            <a:spLocks noChangeArrowheads="1"/>
          </p:cNvSpPr>
          <p:nvPr/>
        </p:nvSpPr>
        <p:spPr bwMode="auto">
          <a:xfrm>
            <a:off x="1219200" y="2590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Soda Tab purse</a:t>
            </a: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5A58"/>
    </a:dk1>
    <a:lt1>
      <a:srgbClr val="FFFFFF"/>
    </a:lt1>
    <a:dk2>
      <a:srgbClr val="93DF00"/>
    </a:dk2>
    <a:lt2>
      <a:srgbClr val="FFFF99"/>
    </a:lt2>
    <a:accent1>
      <a:srgbClr val="006462"/>
    </a:accent1>
    <a:accent2>
      <a:srgbClr val="6D6FC7"/>
    </a:accent2>
    <a:accent3>
      <a:srgbClr val="C8ECAA"/>
    </a:accent3>
    <a:accent4>
      <a:srgbClr val="DADADA"/>
    </a:accent4>
    <a:accent5>
      <a:srgbClr val="AAB8B7"/>
    </a:accent5>
    <a:accent6>
      <a:srgbClr val="6264B4"/>
    </a:accent6>
    <a:hlink>
      <a:srgbClr val="00FFFF"/>
    </a:hlink>
    <a:folHlink>
      <a:srgbClr val="00FF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414</Words>
  <Application>Microsoft Macintosh PowerPoint</Application>
  <PresentationFormat>On-screen Show (4:3)</PresentationFormat>
  <Paragraphs>60</Paragraphs>
  <Slides>27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Barbara Kruger</vt:lpstr>
      <vt:lpstr>Jenny Holtzer, Truisms  Using Text &amp;  Projected Light</vt:lpstr>
      <vt:lpstr>                           Merchants of                             “Cool”                            Body Collages                         </vt:lpstr>
      <vt:lpstr>Slide 13</vt:lpstr>
      <vt:lpstr>Adbusters- Culture Jamming, 2006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The Game Board of Life</vt:lpstr>
      <vt:lpstr>Slide 24</vt:lpstr>
      <vt:lpstr>Slide 25</vt:lpstr>
      <vt:lpstr>Krzysztof Wodiczko</vt:lpstr>
      <vt:lpstr>Investigating Alternative Selves Using a Camera &amp; the Photo Copier</vt:lpstr>
    </vt:vector>
  </TitlesOfParts>
  <Company>Salem State University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ssc 61619</dc:creator>
  <cp:lastModifiedBy>Rebecca Plummer Rohloff</cp:lastModifiedBy>
  <cp:revision>12</cp:revision>
  <dcterms:created xsi:type="dcterms:W3CDTF">2011-04-05T13:02:11Z</dcterms:created>
  <dcterms:modified xsi:type="dcterms:W3CDTF">2011-04-05T13:04:05Z</dcterms:modified>
</cp:coreProperties>
</file>