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63" r:id="rId3"/>
    <p:sldId id="267" r:id="rId4"/>
    <p:sldId id="272" r:id="rId5"/>
    <p:sldId id="280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71" r:id="rId14"/>
    <p:sldId id="264" r:id="rId15"/>
    <p:sldId id="281" r:id="rId16"/>
    <p:sldId id="282" r:id="rId17"/>
    <p:sldId id="283" r:id="rId18"/>
    <p:sldId id="284" r:id="rId19"/>
    <p:sldId id="285" r:id="rId20"/>
    <p:sldId id="286" r:id="rId21"/>
    <p:sldId id="257" r:id="rId22"/>
    <p:sldId id="268" r:id="rId23"/>
    <p:sldId id="258" r:id="rId24"/>
    <p:sldId id="259" r:id="rId25"/>
    <p:sldId id="298" r:id="rId26"/>
    <p:sldId id="265" r:id="rId27"/>
    <p:sldId id="293" r:id="rId28"/>
    <p:sldId id="260" r:id="rId29"/>
    <p:sldId id="294" r:id="rId30"/>
    <p:sldId id="261" r:id="rId31"/>
    <p:sldId id="262" r:id="rId32"/>
    <p:sldId id="287" r:id="rId33"/>
    <p:sldId id="290" r:id="rId34"/>
    <p:sldId id="288" r:id="rId35"/>
    <p:sldId id="289" r:id="rId36"/>
    <p:sldId id="269" r:id="rId37"/>
    <p:sldId id="270" r:id="rId38"/>
    <p:sldId id="291" r:id="rId39"/>
    <p:sldId id="292" r:id="rId40"/>
    <p:sldId id="297" r:id="rId41"/>
    <p:sldId id="295" r:id="rId42"/>
    <p:sldId id="296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1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F5FDF-F380-7A41-A059-5FE915935112}" type="datetimeFigureOut">
              <a:rPr lang="en-US" smtClean="0"/>
              <a:t>1/23/12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44D16-005D-9341-A055-34C200CE55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12A444-0269-2B42-977D-E5F8522A8DC5}" type="slidenum">
              <a:rPr lang="en-US"/>
              <a:pPr/>
              <a:t>41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FEF4-C6A4-434A-943A-FB27D75146A9}" type="datetimeFigureOut">
              <a:rPr lang="en-US" smtClean="0"/>
              <a:pPr/>
              <a:t>1/23/12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8AD6-9631-CA4C-A7C4-B30C7996A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FEF4-C6A4-434A-943A-FB27D75146A9}" type="datetimeFigureOut">
              <a:rPr lang="en-US" smtClean="0"/>
              <a:pPr/>
              <a:t>1/23/12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8AD6-9631-CA4C-A7C4-B30C7996A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FEF4-C6A4-434A-943A-FB27D75146A9}" type="datetimeFigureOut">
              <a:rPr lang="en-US" smtClean="0"/>
              <a:pPr/>
              <a:t>1/23/12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8AD6-9631-CA4C-A7C4-B30C7996A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87BB0DC2-B667-E149-837E-ACAB423E76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FEF4-C6A4-434A-943A-FB27D75146A9}" type="datetimeFigureOut">
              <a:rPr lang="en-US" smtClean="0"/>
              <a:pPr/>
              <a:t>1/23/12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8AD6-9631-CA4C-A7C4-B30C7996A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FEF4-C6A4-434A-943A-FB27D75146A9}" type="datetimeFigureOut">
              <a:rPr lang="en-US" smtClean="0"/>
              <a:pPr/>
              <a:t>1/23/12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8AD6-9631-CA4C-A7C4-B30C7996A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FEF4-C6A4-434A-943A-FB27D75146A9}" type="datetimeFigureOut">
              <a:rPr lang="en-US" smtClean="0"/>
              <a:pPr/>
              <a:t>1/23/12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8AD6-9631-CA4C-A7C4-B30C7996A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FEF4-C6A4-434A-943A-FB27D75146A9}" type="datetimeFigureOut">
              <a:rPr lang="en-US" smtClean="0"/>
              <a:pPr/>
              <a:t>1/23/12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8AD6-9631-CA4C-A7C4-B30C7996A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FEF4-C6A4-434A-943A-FB27D75146A9}" type="datetimeFigureOut">
              <a:rPr lang="en-US" smtClean="0"/>
              <a:pPr/>
              <a:t>1/23/12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8AD6-9631-CA4C-A7C4-B30C7996A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FEF4-C6A4-434A-943A-FB27D75146A9}" type="datetimeFigureOut">
              <a:rPr lang="en-US" smtClean="0"/>
              <a:pPr/>
              <a:t>1/23/12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8AD6-9631-CA4C-A7C4-B30C7996A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FEF4-C6A4-434A-943A-FB27D75146A9}" type="datetimeFigureOut">
              <a:rPr lang="en-US" smtClean="0"/>
              <a:pPr/>
              <a:t>1/23/12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8AD6-9631-CA4C-A7C4-B30C7996A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FEF4-C6A4-434A-943A-FB27D75146A9}" type="datetimeFigureOut">
              <a:rPr lang="en-US" smtClean="0"/>
              <a:pPr/>
              <a:t>1/23/12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78AD6-9631-CA4C-A7C4-B30C7996A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6FEF4-C6A4-434A-943A-FB27D75146A9}" type="datetimeFigureOut">
              <a:rPr lang="en-US" smtClean="0"/>
              <a:pPr/>
              <a:t>1/23/12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78AD6-9631-CA4C-A7C4-B30C7996A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Inspiring Artists in History for Secondary Students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4953000"/>
            <a:ext cx="8382000" cy="1676400"/>
          </a:xfrm>
        </p:spPr>
        <p:txBody>
          <a:bodyPr/>
          <a:lstStyle/>
          <a:p>
            <a:r>
              <a:rPr lang="en-US" sz="2400" dirty="0">
                <a:solidFill>
                  <a:srgbClr val="800000"/>
                </a:solidFill>
              </a:rPr>
              <a:t/>
            </a:r>
            <a:br>
              <a:rPr lang="en-US" sz="24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Photograph of Claude Monet</a:t>
            </a:r>
            <a:r>
              <a:rPr lang="en-US" sz="1800" dirty="0">
                <a:solidFill>
                  <a:schemeClr val="bg1"/>
                </a:solidFill>
              </a:rPr>
              <a:t/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in his studio.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4212" name="Picture 4" descr="Photo Fre 20thC_Monet,Claude_Photo of the Artist Claude Monet in his studio"/>
          <p:cNvPicPr>
            <a:picLocks noChangeAspect="1" noChangeArrowheads="1"/>
          </p:cNvPicPr>
          <p:nvPr/>
        </p:nvPicPr>
        <p:blipFill>
          <a:blip r:embed="rId2"/>
          <a:srcRect l="2451" t="3255" b="2373"/>
          <a:stretch>
            <a:fillRect/>
          </a:stretch>
        </p:blipFill>
        <p:spPr bwMode="auto">
          <a:xfrm>
            <a:off x="1295400" y="228600"/>
            <a:ext cx="6553200" cy="4773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724400"/>
            <a:ext cx="8305800" cy="1905000"/>
          </a:xfrm>
        </p:spPr>
        <p:txBody>
          <a:bodyPr/>
          <a:lstStyle/>
          <a:p>
            <a:r>
              <a:rPr lang="en-US" sz="1800" dirty="0">
                <a:solidFill>
                  <a:srgbClr val="800000"/>
                </a:solidFill>
              </a:rPr>
              <a:t>French painting,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19th century, Claude Monet,</a:t>
            </a:r>
            <a:r>
              <a:rPr lang="en-US" sz="1800" dirty="0">
                <a:solidFill>
                  <a:schemeClr val="bg1"/>
                </a:solidFill>
              </a:rPr>
              <a:t/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i="1" dirty="0">
                <a:solidFill>
                  <a:schemeClr val="bg1"/>
                </a:solidFill>
              </a:rPr>
              <a:t>Water Lilies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0900" name="Picture 4" descr="PTG French 19thC_Monet,Claude_Waterlilies"/>
          <p:cNvPicPr>
            <a:picLocks noChangeAspect="1" noChangeArrowheads="1"/>
          </p:cNvPicPr>
          <p:nvPr/>
        </p:nvPicPr>
        <p:blipFill>
          <a:blip r:embed="rId2"/>
          <a:srcRect l="1222"/>
          <a:stretch>
            <a:fillRect/>
          </a:stretch>
        </p:blipFill>
        <p:spPr bwMode="auto">
          <a:xfrm>
            <a:off x="1295400" y="304800"/>
            <a:ext cx="6553200" cy="4454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105400"/>
            <a:ext cx="8001000" cy="1524000"/>
          </a:xfrm>
        </p:spPr>
        <p:txBody>
          <a:bodyPr/>
          <a:lstStyle/>
          <a:p>
            <a:r>
              <a:rPr lang="en-US" sz="1800" dirty="0">
                <a:solidFill>
                  <a:srgbClr val="800000"/>
                </a:solidFill>
              </a:rPr>
              <a:t>French painting,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19th century, Claude Monet,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i="1" dirty="0">
                <a:solidFill>
                  <a:srgbClr val="800000"/>
                </a:solidFill>
              </a:rPr>
              <a:t>Water Lilies</a:t>
            </a:r>
            <a:r>
              <a:rPr lang="en-US" sz="1800" dirty="0">
                <a:solidFill>
                  <a:srgbClr val="800000"/>
                </a:solidFill>
              </a:rPr>
              <a:t>, detail.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77828" name="Picture 4" descr="PTG Fre_19thC_Monet,Claude_Water Lilies_detai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28600"/>
            <a:ext cx="5572125" cy="468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Vincent Van </a:t>
            </a:r>
            <a:r>
              <a:rPr lang="en-US" dirty="0" smtClean="0"/>
              <a:t>Gogh</a:t>
            </a:r>
            <a:br>
              <a:rPr lang="en-US" dirty="0" smtClean="0"/>
            </a:br>
            <a:r>
              <a:rPr lang="en-US" dirty="0" smtClean="0"/>
              <a:t>Dutch, Post- Impressionist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TheTh</a:t>
            </a:r>
            <a:endParaRPr lang="en-US" dirty="0"/>
          </a:p>
        </p:txBody>
      </p:sp>
      <p:pic>
        <p:nvPicPr>
          <p:cNvPr id="4" name="P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417637"/>
            <a:ext cx="7233751" cy="51262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21817" y="1784363"/>
            <a:ext cx="16896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Bedroom at</a:t>
            </a:r>
          </a:p>
          <a:p>
            <a:r>
              <a:rPr lang="en-US" dirty="0" smtClean="0"/>
              <a:t> Arles</a:t>
            </a:r>
          </a:p>
          <a:p>
            <a:endParaRPr lang="en-US" dirty="0" smtClean="0"/>
          </a:p>
          <a:p>
            <a:r>
              <a:rPr lang="en-US" dirty="0" smtClean="0"/>
              <a:t>1888</a:t>
            </a:r>
          </a:p>
          <a:p>
            <a:endParaRPr lang="en-US" dirty="0" smtClean="0"/>
          </a:p>
          <a:p>
            <a:r>
              <a:rPr lang="en-US" dirty="0" smtClean="0"/>
              <a:t>Oil on canvas</a:t>
            </a:r>
          </a:p>
          <a:p>
            <a:r>
              <a:rPr lang="en-US" dirty="0" smtClean="0"/>
              <a:t>24x32”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Edvard</a:t>
            </a:r>
            <a:r>
              <a:rPr lang="en-US" dirty="0" smtClean="0"/>
              <a:t> Munch, The Scream</a:t>
            </a:r>
            <a:endParaRPr lang="en-US" dirty="0"/>
          </a:p>
        </p:txBody>
      </p:sp>
      <p:pic>
        <p:nvPicPr>
          <p:cNvPr id="4" name="Content Placeholder 3" descr="thescrea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9977" r="-69977"/>
          <a:stretch>
            <a:fillRect/>
          </a:stretch>
        </p:blipFill>
        <p:spPr>
          <a:xfrm>
            <a:off x="-2640529" y="1199833"/>
            <a:ext cx="9560306" cy="52578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0" y="2286000"/>
            <a:ext cx="3581400" cy="4343400"/>
          </a:xfrm>
        </p:spPr>
        <p:txBody>
          <a:bodyPr/>
          <a:lstStyle/>
          <a:p>
            <a:pPr algn="l"/>
            <a:r>
              <a:rPr lang="en-US" sz="1800" dirty="0" smtClean="0">
                <a:solidFill>
                  <a:srgbClr val="800000"/>
                </a:solidFill>
              </a:rPr>
              <a:t/>
            </a:r>
            <a:br>
              <a:rPr lang="en-US" sz="1800" dirty="0" smtClean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Pablo Picasso,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i="1" dirty="0">
                <a:solidFill>
                  <a:srgbClr val="800000"/>
                </a:solidFill>
              </a:rPr>
              <a:t>Les Demoiselles </a:t>
            </a:r>
            <a:r>
              <a:rPr lang="en-US" sz="1800" i="1" dirty="0" err="1">
                <a:solidFill>
                  <a:srgbClr val="800000"/>
                </a:solidFill>
              </a:rPr>
              <a:t>D’Avignon</a:t>
            </a:r>
            <a:r>
              <a:rPr lang="en-US" sz="1800" dirty="0">
                <a:solidFill>
                  <a:srgbClr val="800000"/>
                </a:solidFill>
              </a:rPr>
              <a:t>.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86020" name="Picture 4" descr="PTG SP 19thC Picasso,Pablo_Les Demoiselles D'Avignon"/>
          <p:cNvPicPr>
            <a:picLocks noChangeAspect="1" noChangeArrowheads="1"/>
          </p:cNvPicPr>
          <p:nvPr/>
        </p:nvPicPr>
        <p:blipFill>
          <a:blip r:embed="rId2"/>
          <a:srcRect b="2162"/>
          <a:stretch>
            <a:fillRect/>
          </a:stretch>
        </p:blipFill>
        <p:spPr bwMode="auto">
          <a:xfrm>
            <a:off x="228600" y="838200"/>
            <a:ext cx="4683125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48200" y="2286000"/>
            <a:ext cx="4191000" cy="4343400"/>
          </a:xfrm>
        </p:spPr>
        <p:txBody>
          <a:bodyPr/>
          <a:lstStyle/>
          <a:p>
            <a:pPr algn="l"/>
            <a:r>
              <a:rPr lang="en-US" sz="1800" dirty="0" smtClean="0">
                <a:solidFill>
                  <a:srgbClr val="800000"/>
                </a:solidFill>
              </a:rPr>
              <a:t/>
            </a:r>
            <a:br>
              <a:rPr lang="en-US" sz="1800" dirty="0" smtClean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Pablo Picasso,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i="1" dirty="0">
                <a:solidFill>
                  <a:srgbClr val="800000"/>
                </a:solidFill>
              </a:rPr>
              <a:t>Les Demoiselles </a:t>
            </a:r>
            <a:r>
              <a:rPr lang="en-US" sz="1800" i="1" dirty="0" err="1">
                <a:solidFill>
                  <a:srgbClr val="800000"/>
                </a:solidFill>
              </a:rPr>
              <a:t>D’Avignon</a:t>
            </a:r>
            <a:r>
              <a:rPr lang="en-US" sz="1800" dirty="0">
                <a:solidFill>
                  <a:srgbClr val="800000"/>
                </a:solidFill>
              </a:rPr>
              <a:t>, detail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9092" name="Picture 4" descr="PTG Sp 20thC_Picasso,Pablo_Demoiselles D'Avign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4067175" cy="6243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14800" y="2057400"/>
            <a:ext cx="4724400" cy="4572000"/>
          </a:xfrm>
        </p:spPr>
        <p:txBody>
          <a:bodyPr/>
          <a:lstStyle/>
          <a:p>
            <a:pPr algn="l"/>
            <a:r>
              <a:rPr lang="en-US" sz="1800" dirty="0">
                <a:solidFill>
                  <a:schemeClr val="bg1"/>
                </a:solidFill>
              </a:rPr>
              <a:t>African sculpture,</a:t>
            </a:r>
            <a:r>
              <a:rPr lang="en-US" sz="1800" dirty="0">
                <a:solidFill>
                  <a:srgbClr val="800000"/>
                </a:solidFill>
              </a:rPr>
              <a:t/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Ivory Coast, </a:t>
            </a:r>
            <a:r>
              <a:rPr lang="en-US" sz="1800" dirty="0" err="1">
                <a:solidFill>
                  <a:srgbClr val="800000"/>
                </a:solidFill>
              </a:rPr>
              <a:t>Baule</a:t>
            </a:r>
            <a:r>
              <a:rPr lang="en-US" sz="1800" dirty="0">
                <a:solidFill>
                  <a:srgbClr val="800000"/>
                </a:solidFill>
              </a:rPr>
              <a:t>, 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i="1" dirty="0" err="1">
                <a:solidFill>
                  <a:srgbClr val="800000"/>
                </a:solidFill>
              </a:rPr>
              <a:t>Kapan</a:t>
            </a:r>
            <a:r>
              <a:rPr lang="en-US" sz="1800" i="1" dirty="0">
                <a:solidFill>
                  <a:srgbClr val="800000"/>
                </a:solidFill>
              </a:rPr>
              <a:t> Face Mask</a:t>
            </a:r>
            <a:r>
              <a:rPr lang="en-US" sz="1800" dirty="0">
                <a:solidFill>
                  <a:srgbClr val="800000"/>
                </a:solidFill>
              </a:rPr>
              <a:t>.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96260" name="Picture 4" descr="Sculp African_Baule,Ivory Coast_Kapan face mask"/>
          <p:cNvPicPr>
            <a:picLocks noChangeAspect="1" noChangeArrowheads="1"/>
          </p:cNvPicPr>
          <p:nvPr/>
        </p:nvPicPr>
        <p:blipFill>
          <a:blip r:embed="rId2"/>
          <a:srcRect l="4259"/>
          <a:stretch>
            <a:fillRect/>
          </a:stretch>
        </p:blipFill>
        <p:spPr bwMode="auto">
          <a:xfrm>
            <a:off x="381000" y="304800"/>
            <a:ext cx="3425825" cy="6237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00600" y="2438400"/>
            <a:ext cx="4038600" cy="4191000"/>
          </a:xfrm>
        </p:spPr>
        <p:txBody>
          <a:bodyPr/>
          <a:lstStyle/>
          <a:p>
            <a:pPr algn="l"/>
            <a:r>
              <a:rPr lang="en-US" sz="1800" dirty="0" smtClean="0">
                <a:solidFill>
                  <a:srgbClr val="800000"/>
                </a:solidFill>
              </a:rPr>
              <a:t>Pablo </a:t>
            </a:r>
            <a:r>
              <a:rPr lang="en-US" sz="1800" dirty="0">
                <a:solidFill>
                  <a:srgbClr val="800000"/>
                </a:solidFill>
              </a:rPr>
              <a:t>Picasso, </a:t>
            </a:r>
            <a:r>
              <a:rPr lang="en-US" sz="1800" i="1" dirty="0">
                <a:solidFill>
                  <a:srgbClr val="800000"/>
                </a:solidFill>
              </a:rPr>
              <a:t>Girl with a Mandolin</a:t>
            </a:r>
            <a:r>
              <a:rPr lang="en-US" sz="1800" dirty="0">
                <a:solidFill>
                  <a:srgbClr val="800000"/>
                </a:solidFill>
              </a:rPr>
              <a:t>.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92164" name="Picture 4" descr="PTg Spanish 20thC_Picasso,Pablo_Girl with Amandolin"/>
          <p:cNvPicPr>
            <a:picLocks noChangeAspect="1" noChangeArrowheads="1"/>
          </p:cNvPicPr>
          <p:nvPr/>
        </p:nvPicPr>
        <p:blipFill>
          <a:blip r:embed="rId2"/>
          <a:srcRect l="1219" t="1221" r="1144" b="1144"/>
          <a:stretch>
            <a:fillRect/>
          </a:stretch>
        </p:blipFill>
        <p:spPr bwMode="auto">
          <a:xfrm>
            <a:off x="304800" y="381000"/>
            <a:ext cx="419735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4572000"/>
            <a:ext cx="8382000" cy="2057400"/>
          </a:xfrm>
        </p:spPr>
        <p:txBody>
          <a:bodyPr/>
          <a:lstStyle/>
          <a:p>
            <a:r>
              <a:rPr lang="en-US" sz="1800" dirty="0" smtClean="0">
                <a:solidFill>
                  <a:srgbClr val="800000"/>
                </a:solidFill>
              </a:rPr>
              <a:t>Pablo </a:t>
            </a:r>
            <a:r>
              <a:rPr lang="en-US" sz="1800" dirty="0">
                <a:solidFill>
                  <a:srgbClr val="800000"/>
                </a:solidFill>
              </a:rPr>
              <a:t>Picasso,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i="1" dirty="0">
                <a:solidFill>
                  <a:srgbClr val="800000"/>
                </a:solidFill>
              </a:rPr>
              <a:t>Guernica</a:t>
            </a:r>
            <a:r>
              <a:rPr lang="en-US" sz="1800" dirty="0">
                <a:solidFill>
                  <a:srgbClr val="800000"/>
                </a:solidFill>
              </a:rPr>
              <a:t>.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93188" name="Picture 4" descr="PTG Spanish 20thC_Picasso,Pablo_Guernica"/>
          <p:cNvPicPr>
            <a:picLocks noChangeAspect="1" noChangeArrowheads="1"/>
          </p:cNvPicPr>
          <p:nvPr/>
        </p:nvPicPr>
        <p:blipFill>
          <a:blip r:embed="rId2"/>
          <a:srcRect l="1770" t="4329" b="20625"/>
          <a:stretch>
            <a:fillRect/>
          </a:stretch>
        </p:blipFill>
        <p:spPr bwMode="auto">
          <a:xfrm>
            <a:off x="304800" y="457200"/>
            <a:ext cx="8458200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053350" y="274638"/>
            <a:ext cx="1718646" cy="1143000"/>
          </a:xfrm>
        </p:spPr>
        <p:txBody>
          <a:bodyPr>
            <a:normAutofit fontScale="90000"/>
          </a:bodyPr>
          <a:lstStyle/>
          <a:p>
            <a:r>
              <a:rPr lang="en-US" sz="2800" dirty="0" err="1" smtClean="0"/>
              <a:t>Guiseppe</a:t>
            </a:r>
            <a:r>
              <a:rPr lang="en-US" sz="2800" dirty="0" smtClean="0"/>
              <a:t> </a:t>
            </a:r>
            <a:r>
              <a:rPr lang="en-US" sz="2800" dirty="0" err="1" smtClean="0"/>
              <a:t>Arcimboldo</a:t>
            </a:r>
            <a:r>
              <a:rPr lang="en-US" sz="2800" dirty="0" smtClean="0"/>
              <a:t> 1527- 1593</a:t>
            </a:r>
            <a:br>
              <a:rPr lang="en-US" sz="2800" dirty="0" smtClean="0"/>
            </a:br>
            <a:endParaRPr lang="en-US" sz="2800" dirty="0" smtClean="0"/>
          </a:p>
        </p:txBody>
      </p:sp>
      <p:pic>
        <p:nvPicPr>
          <p:cNvPr id="19459" name="Content Placeholder 3" descr="Nerina-Arcimboldo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6000"/>
          </a:blip>
          <a:srcRect l="-70007" r="-70007"/>
          <a:stretch>
            <a:fillRect/>
          </a:stretch>
        </p:blipFill>
        <p:spPr>
          <a:xfrm>
            <a:off x="4545524" y="64889"/>
            <a:ext cx="6629400" cy="3646487"/>
          </a:xfrm>
        </p:spPr>
      </p:pic>
      <p:pic>
        <p:nvPicPr>
          <p:cNvPr id="19460" name="Picture 4" descr="Nerina-Arcimboldo2.jpg"/>
          <p:cNvPicPr>
            <a:picLocks noChangeAspect="1"/>
          </p:cNvPicPr>
          <p:nvPr/>
        </p:nvPicPr>
        <p:blipFill>
          <a:blip r:embed="rId3">
            <a:lum bright="32000"/>
          </a:blip>
          <a:srcRect/>
          <a:stretch>
            <a:fillRect/>
          </a:stretch>
        </p:blipFill>
        <p:spPr bwMode="auto">
          <a:xfrm>
            <a:off x="5771996" y="3324979"/>
            <a:ext cx="2554702" cy="342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9" descr="arcimbold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4053350" cy="503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5312674"/>
            <a:ext cx="976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Summer</a:t>
            </a:r>
          </a:p>
          <a:p>
            <a:r>
              <a:rPr lang="en-US" dirty="0" smtClean="0"/>
              <a:t>1573 </a:t>
            </a:r>
          </a:p>
          <a:p>
            <a:endParaRPr lang="en-US" dirty="0"/>
          </a:p>
        </p:txBody>
      </p:sp>
      <p:pic>
        <p:nvPicPr>
          <p:cNvPr id="9" name="Picture 8" descr="Arcimboldo_Vegetable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82906" y="3040323"/>
            <a:ext cx="2842707" cy="377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81600" y="2133600"/>
            <a:ext cx="3733800" cy="4419600"/>
          </a:xfrm>
        </p:spPr>
        <p:txBody>
          <a:bodyPr/>
          <a:lstStyle/>
          <a:p>
            <a:pPr algn="l"/>
            <a:r>
              <a:rPr lang="en-US" sz="1800" dirty="0" smtClean="0">
                <a:solidFill>
                  <a:srgbClr val="800000"/>
                </a:solidFill>
              </a:rPr>
              <a:t/>
            </a:r>
            <a:br>
              <a:rPr lang="en-US" sz="1800" dirty="0" smtClean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Marcel Duchamp,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i="1" dirty="0">
                <a:solidFill>
                  <a:srgbClr val="800000"/>
                </a:solidFill>
              </a:rPr>
              <a:t>Fountain</a:t>
            </a:r>
            <a:r>
              <a:rPr lang="en-US" sz="1800" dirty="0" smtClean="0">
                <a:solidFill>
                  <a:srgbClr val="800000"/>
                </a:solidFill>
              </a:rPr>
              <a:t>. 1917</a:t>
            </a:r>
            <a:br>
              <a:rPr lang="en-US" sz="1800" dirty="0" smtClean="0">
                <a:solidFill>
                  <a:srgbClr val="800000"/>
                </a:solidFill>
              </a:rPr>
            </a:br>
            <a:r>
              <a:rPr lang="en-US" sz="1800" dirty="0" smtClean="0">
                <a:solidFill>
                  <a:srgbClr val="800000"/>
                </a:solidFill>
              </a:rPr>
              <a:t>The Dadaist movement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110596" name="Picture 4" descr="Sculp Fr 20thC_Duchamp,Marcel_Fountain"/>
          <p:cNvPicPr>
            <a:picLocks noChangeAspect="1" noChangeArrowheads="1"/>
          </p:cNvPicPr>
          <p:nvPr/>
        </p:nvPicPr>
        <p:blipFill>
          <a:blip r:embed="rId2"/>
          <a:srcRect t="1576" b="1576"/>
          <a:stretch>
            <a:fillRect/>
          </a:stretch>
        </p:blipFill>
        <p:spPr bwMode="auto">
          <a:xfrm>
            <a:off x="228600" y="990600"/>
            <a:ext cx="4683125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3352800" cy="1143000"/>
          </a:xfrm>
        </p:spPr>
        <p:txBody>
          <a:bodyPr/>
          <a:lstStyle/>
          <a:p>
            <a:r>
              <a:rPr lang="en-US" smtClean="0"/>
              <a:t>Salvador Dali</a:t>
            </a:r>
          </a:p>
        </p:txBody>
      </p:sp>
      <p:pic>
        <p:nvPicPr>
          <p:cNvPr id="25603" name="Picture 2" descr="apparition_jp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809875"/>
            <a:ext cx="44196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609600" y="6396038"/>
            <a:ext cx="6038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Apparition of Face and fruit on the Beach, 1938</a:t>
            </a:r>
          </a:p>
        </p:txBody>
      </p:sp>
      <p:pic>
        <p:nvPicPr>
          <p:cNvPr id="25605" name="Picture 4" descr="dalipersistance1931_jp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0"/>
            <a:ext cx="48006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105400" y="3657600"/>
            <a:ext cx="3711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Persistence of Memory,1931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alvador Dali - Raphaelesque Head Bursting (195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561" y="0"/>
            <a:ext cx="4286239" cy="5591323"/>
          </a:xfrm>
          <a:prstGeom prst="rect">
            <a:avLst/>
          </a:prstGeom>
        </p:spPr>
      </p:pic>
      <p:pic>
        <p:nvPicPr>
          <p:cNvPr id="5" name="Picture 4" descr="Head bombarded with grains of wheat, 1954 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79" y="274638"/>
            <a:ext cx="3738199" cy="5591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279" y="6027916"/>
            <a:ext cx="435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Head Bombarded with Grain of Wheat, 1954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66046" y="5865961"/>
            <a:ext cx="3592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Raphaelesque</a:t>
            </a:r>
            <a:r>
              <a:rPr lang="en-US" dirty="0" smtClean="0"/>
              <a:t> Head Exploding, 1951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Frida Kahlo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24200"/>
            <a:ext cx="28003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667000"/>
            <a:ext cx="32607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2860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6950" y="2743200"/>
            <a:ext cx="30670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9838" y="533400"/>
            <a:ext cx="40941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800350"/>
            <a:ext cx="47244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5161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magritte.jpg                                                   000E5FF6iElm10                         C653E075: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038600" y="304800"/>
            <a:ext cx="4570413" cy="6096000"/>
          </a:xfrm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28600" y="685800"/>
            <a:ext cx="317817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/>
              <a:t>Rene Magritte</a:t>
            </a:r>
          </a:p>
          <a:p>
            <a:pPr>
              <a:spcBef>
                <a:spcPct val="50000"/>
              </a:spcBef>
            </a:pPr>
            <a:r>
              <a:rPr lang="en-US"/>
              <a:t>Belgium</a:t>
            </a:r>
          </a:p>
          <a:p>
            <a:pPr>
              <a:spcBef>
                <a:spcPct val="50000"/>
              </a:spcBef>
            </a:pPr>
            <a:r>
              <a:rPr lang="en-US"/>
              <a:t>1898-1967</a:t>
            </a:r>
          </a:p>
        </p:txBody>
      </p:sp>
      <p:pic>
        <p:nvPicPr>
          <p:cNvPr id="20486" name="Picture 6" descr="&#10;magritte2.jpg                                                  000E5FF6iElm10                         C653E075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43200"/>
            <a:ext cx="4381500" cy="3490913"/>
          </a:xfrm>
          <a:prstGeom prst="rect">
            <a:avLst/>
          </a:prstGeom>
          <a:noFill/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648200" y="6400800"/>
            <a:ext cx="3635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Son of Man, 1964 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203325" y="6156325"/>
            <a:ext cx="2130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Golconde, 1953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M.C. Escher</a:t>
            </a:r>
            <a:endParaRPr lang="en-US" dirty="0"/>
          </a:p>
        </p:txBody>
      </p:sp>
      <p:pic>
        <p:nvPicPr>
          <p:cNvPr id="4" name="Content Placeholder 3" descr="mcescherdayandnigh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50" r="-2250"/>
          <a:stretch>
            <a:fillRect/>
          </a:stretch>
        </p:blipFill>
        <p:spPr/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3 Ptg_Dtch_20thc_Broadway Boogie-Woogie_Mondrian, Piet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035175" y="152400"/>
            <a:ext cx="5356225" cy="5486400"/>
          </a:xfrm>
        </p:spPr>
      </p:pic>
      <p:sp>
        <p:nvSpPr>
          <p:cNvPr id="1024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5715000"/>
            <a:ext cx="8077200" cy="990600"/>
          </a:xfrm>
        </p:spPr>
        <p:txBody>
          <a:bodyPr/>
          <a:lstStyle/>
          <a:p>
            <a:r>
              <a:rPr lang="en-US" sz="1800" dirty="0">
                <a:solidFill>
                  <a:srgbClr val="800000"/>
                </a:solidFill>
              </a:rPr>
              <a:t>Dutch painting, 20th century,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 Mondrian, Piet, </a:t>
            </a:r>
            <a:r>
              <a:rPr lang="en-US" sz="1800" i="1" dirty="0">
                <a:solidFill>
                  <a:srgbClr val="800000"/>
                </a:solidFill>
              </a:rPr>
              <a:t>Broadway Boogie-</a:t>
            </a:r>
            <a:r>
              <a:rPr lang="en-US" sz="1800" i="1" dirty="0" err="1">
                <a:solidFill>
                  <a:srgbClr val="800000"/>
                </a:solidFill>
              </a:rPr>
              <a:t>Woogie</a:t>
            </a:r>
            <a:r>
              <a:rPr lang="en-US" sz="1800" i="1" dirty="0">
                <a:solidFill>
                  <a:srgbClr val="800000"/>
                </a:solidFill>
              </a:rPr>
              <a:t>.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403860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Helvetica" charset="0"/>
                <a:ea typeface="Helvetica" charset="0"/>
                <a:cs typeface="Helvetica" charset="0"/>
              </a:rPr>
              <a:t>Robert Rauschenberg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358900"/>
            <a:ext cx="40386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 l="10417" t="4881" r="8333" b="7253"/>
          <a:stretch>
            <a:fillRect/>
          </a:stretch>
        </p:blipFill>
        <p:spPr bwMode="auto">
          <a:xfrm>
            <a:off x="5105400" y="0"/>
            <a:ext cx="40386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5 Ptg_Am_20thc_Oh Jeff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676400" y="152400"/>
            <a:ext cx="5486400" cy="5486400"/>
          </a:xfrm>
        </p:spPr>
      </p:pic>
      <p:sp>
        <p:nvSpPr>
          <p:cNvPr id="1229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5715000"/>
            <a:ext cx="5715000" cy="1143000"/>
          </a:xfrm>
        </p:spPr>
        <p:txBody>
          <a:bodyPr/>
          <a:lstStyle/>
          <a:p>
            <a:r>
              <a:rPr lang="en-US" sz="1800" dirty="0">
                <a:solidFill>
                  <a:srgbClr val="800000"/>
                </a:solidFill>
              </a:rPr>
              <a:t>American painting, 20th century, 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 Lichtenstein, Roy, </a:t>
            </a:r>
            <a:r>
              <a:rPr lang="en-US" sz="1800" i="1" dirty="0">
                <a:solidFill>
                  <a:srgbClr val="800000"/>
                </a:solidFill>
              </a:rPr>
              <a:t>Oh Jeff….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Sandro</a:t>
            </a:r>
            <a:r>
              <a:rPr lang="en-US" dirty="0" smtClean="0"/>
              <a:t> </a:t>
            </a:r>
            <a:r>
              <a:rPr lang="en-US" dirty="0" smtClean="0"/>
              <a:t>Botticelli, </a:t>
            </a:r>
            <a:br>
              <a:rPr lang="en-US" dirty="0" smtClean="0"/>
            </a:br>
            <a:r>
              <a:rPr lang="en-US" dirty="0" smtClean="0"/>
              <a:t>Italian Renaissance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 descr="BotticelliBirthofVen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0097"/>
            <a:ext cx="4983870" cy="37379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2485033"/>
            <a:ext cx="2083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Birth of Venus, </a:t>
            </a:r>
            <a:r>
              <a:rPr lang="en-US" dirty="0" smtClean="0"/>
              <a:t>1486</a:t>
            </a:r>
            <a:endParaRPr lang="en-US" dirty="0"/>
          </a:p>
        </p:txBody>
      </p:sp>
      <p:pic>
        <p:nvPicPr>
          <p:cNvPr id="5" name="Picture 4" descr="Botticelli_Primave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532" y="1272909"/>
            <a:ext cx="4783468" cy="3162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7607" y="4805151"/>
            <a:ext cx="3445124" cy="371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Primavera, 1482 Tempera Panel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auschenburg_v-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0"/>
            <a:ext cx="2981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609600" y="762000"/>
            <a:ext cx="2314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Helvetica" charset="0"/>
                <a:ea typeface="Helvetica" charset="0"/>
                <a:cs typeface="Helvetica" charset="0"/>
              </a:rPr>
              <a:t>“Combines”</a:t>
            </a:r>
          </a:p>
        </p:txBody>
      </p:sp>
      <p:pic>
        <p:nvPicPr>
          <p:cNvPr id="29700" name="Picture 4" descr="rauschenberg-charlene.jpg"/>
          <p:cNvPicPr>
            <a:picLocks noChangeAspect="1"/>
          </p:cNvPicPr>
          <p:nvPr/>
        </p:nvPicPr>
        <p:blipFill>
          <a:blip r:embed="rId3"/>
          <a:srcRect t="9874" r="9721"/>
          <a:stretch>
            <a:fillRect/>
          </a:stretch>
        </p:blipFill>
        <p:spPr bwMode="auto">
          <a:xfrm>
            <a:off x="228600" y="3048000"/>
            <a:ext cx="49530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5"/>
          <p:cNvSpPr txBox="1">
            <a:spLocks noChangeArrowheads="1"/>
          </p:cNvSpPr>
          <p:nvPr/>
        </p:nvSpPr>
        <p:spPr bwMode="auto">
          <a:xfrm flipH="1">
            <a:off x="2667000" y="6396038"/>
            <a:ext cx="3048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Charlene, 1954</a:t>
            </a:r>
          </a:p>
        </p:txBody>
      </p:sp>
      <p:pic>
        <p:nvPicPr>
          <p:cNvPr id="29702" name="Picture 6" descr="Rauschenberg_Monogram_jpg.jpg"/>
          <p:cNvPicPr>
            <a:picLocks noChangeAspect="1"/>
          </p:cNvPicPr>
          <p:nvPr/>
        </p:nvPicPr>
        <p:blipFill>
          <a:blip r:embed="rId4"/>
          <a:srcRect l="36667" t="7143" r="14000" b="30952"/>
          <a:stretch>
            <a:fillRect/>
          </a:stretch>
        </p:blipFill>
        <p:spPr bwMode="auto">
          <a:xfrm>
            <a:off x="3048000" y="0"/>
            <a:ext cx="2819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381000" y="2362200"/>
            <a:ext cx="27320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Monogram, 1956-59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733800" cy="1143000"/>
          </a:xfrm>
        </p:spPr>
        <p:txBody>
          <a:bodyPr/>
          <a:lstStyle/>
          <a:p>
            <a:pPr eaLnBrk="1" hangingPunct="1"/>
            <a:r>
              <a:rPr lang="en-US" sz="3600">
                <a:latin typeface="Helvetica" charset="0"/>
                <a:ea typeface="Helvetica" charset="0"/>
                <a:cs typeface="Helvetica" charset="0"/>
              </a:rPr>
              <a:t>Andy Warhol: </a:t>
            </a:r>
            <a:r>
              <a:rPr lang="en-US" sz="1800">
                <a:latin typeface="Helvetica" charset="0"/>
                <a:ea typeface="Helvetica" charset="0"/>
                <a:cs typeface="Helvetica" charset="0"/>
              </a:rPr>
              <a:t>Appropriating Pop Culture</a:t>
            </a:r>
          </a:p>
        </p:txBody>
      </p:sp>
      <p:pic>
        <p:nvPicPr>
          <p:cNvPr id="21507" name="Picture 6" descr="andy-warho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3500"/>
            <a:ext cx="441960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warhol_100_cans_jp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2819400"/>
            <a:ext cx="293846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8" descr="tomato-soup2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8213" y="4191000"/>
            <a:ext cx="16160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9" descr="artwork_images_139637_137552_andy-warhol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9400" y="3638550"/>
            <a:ext cx="25146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andy_warhol800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Box 10"/>
          <p:cNvSpPr txBox="1">
            <a:spLocks noChangeArrowheads="1"/>
          </p:cNvSpPr>
          <p:nvPr/>
        </p:nvSpPr>
        <p:spPr bwMode="auto">
          <a:xfrm>
            <a:off x="7105650" y="3200400"/>
            <a:ext cx="2038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100 Cans, 1962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5105400"/>
            <a:ext cx="8534400" cy="1447800"/>
          </a:xfrm>
        </p:spPr>
        <p:txBody>
          <a:bodyPr/>
          <a:lstStyle/>
          <a:p>
            <a:r>
              <a:rPr lang="en-US" sz="1800" dirty="0">
                <a:solidFill>
                  <a:srgbClr val="800000"/>
                </a:solidFill>
              </a:rPr>
              <a:t>American sculpture,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20th century, Duane Hanson,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i="1" dirty="0">
                <a:solidFill>
                  <a:srgbClr val="800000"/>
                </a:solidFill>
              </a:rPr>
              <a:t>The Jogger</a:t>
            </a:r>
            <a:r>
              <a:rPr lang="en-US" sz="1800" dirty="0">
                <a:solidFill>
                  <a:srgbClr val="800000"/>
                </a:solidFill>
              </a:rPr>
              <a:t>, 1983-84.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104452" name="Picture 4" descr="Sculp Am 20thC_Hanson,Duane_the jogger 1983-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228600"/>
            <a:ext cx="5029200" cy="4676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4343400"/>
            <a:ext cx="8534400" cy="2209800"/>
          </a:xfrm>
        </p:spPr>
        <p:txBody>
          <a:bodyPr/>
          <a:lstStyle/>
          <a:p>
            <a:r>
              <a:rPr lang="en-US" sz="1800" dirty="0">
                <a:solidFill>
                  <a:srgbClr val="800000"/>
                </a:solidFill>
              </a:rPr>
              <a:t>American sculpture,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20th century, Duane Hanson,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i="1" dirty="0">
                <a:solidFill>
                  <a:srgbClr val="800000"/>
                </a:solidFill>
              </a:rPr>
              <a:t>Self Portrait with Model</a:t>
            </a:r>
            <a:r>
              <a:rPr lang="en-US" sz="1800" dirty="0">
                <a:solidFill>
                  <a:srgbClr val="800000"/>
                </a:solidFill>
              </a:rPr>
              <a:t>.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109572" name="Picture 4" descr="Sculp Amer 20thC_Hanson,Duane_Self Portrait with 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28600"/>
            <a:ext cx="6705600" cy="4294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24400" y="2667000"/>
            <a:ext cx="4191000" cy="3886200"/>
          </a:xfrm>
        </p:spPr>
        <p:txBody>
          <a:bodyPr/>
          <a:lstStyle/>
          <a:p>
            <a:pPr algn="l"/>
            <a:r>
              <a:rPr lang="en-US" sz="1800" dirty="0">
                <a:solidFill>
                  <a:srgbClr val="800000"/>
                </a:solidFill>
              </a:rPr>
              <a:t>American sculpture,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20th century, Duane Hanson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making head mold from live model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2404" name="Picture 4" descr="Sculp AM 20thC_Hanson,Duane_Making head mold"/>
          <p:cNvPicPr>
            <a:picLocks noChangeAspect="1" noChangeArrowheads="1"/>
          </p:cNvPicPr>
          <p:nvPr/>
        </p:nvPicPr>
        <p:blipFill>
          <a:blip r:embed="rId2"/>
          <a:srcRect l="2353" t="2367" b="1120"/>
          <a:stretch>
            <a:fillRect/>
          </a:stretch>
        </p:blipFill>
        <p:spPr bwMode="auto">
          <a:xfrm>
            <a:off x="457200" y="381000"/>
            <a:ext cx="4017963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5105400"/>
            <a:ext cx="8534400" cy="1447800"/>
          </a:xfrm>
        </p:spPr>
        <p:txBody>
          <a:bodyPr/>
          <a:lstStyle/>
          <a:p>
            <a:r>
              <a:rPr lang="en-US" sz="1800" dirty="0">
                <a:solidFill>
                  <a:srgbClr val="800000"/>
                </a:solidFill>
              </a:rPr>
              <a:t>American sculpture,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20th century, Duane Hanson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making leg mold.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103428" name="Picture 4" descr="Sculp Am 20thC_Hanson,Duane_making leg mold"/>
          <p:cNvPicPr>
            <a:picLocks noChangeAspect="1" noChangeArrowheads="1"/>
          </p:cNvPicPr>
          <p:nvPr/>
        </p:nvPicPr>
        <p:blipFill>
          <a:blip r:embed="rId2"/>
          <a:srcRect l="2415" t="2415" b="1515"/>
          <a:stretch>
            <a:fillRect/>
          </a:stretch>
        </p:blipFill>
        <p:spPr bwMode="auto">
          <a:xfrm>
            <a:off x="1066800" y="304800"/>
            <a:ext cx="6934200" cy="4813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-381000"/>
            <a:ext cx="7772400" cy="1829761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Recycled Dream Works Playground</a:t>
            </a:r>
            <a:br>
              <a:rPr lang="en-US" sz="3200" dirty="0" smtClean="0"/>
            </a:br>
            <a:r>
              <a:rPr lang="en-US" sz="3200" dirty="0" smtClean="0"/>
              <a:t>with Louise Nevelson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5334000"/>
            <a:ext cx="8458200" cy="1371600"/>
          </a:xfrm>
        </p:spPr>
        <p:txBody>
          <a:bodyPr>
            <a:normAutofit/>
          </a:bodyPr>
          <a:lstStyle/>
          <a:p>
            <a:pPr algn="ctr"/>
            <a:endParaRPr lang="en-US" sz="1400" i="1" dirty="0" smtClean="0"/>
          </a:p>
          <a:p>
            <a:pPr algn="ctr"/>
            <a:r>
              <a:rPr lang="en-US" sz="1400" i="1" dirty="0" smtClean="0"/>
              <a:t>Sky Cathedral</a:t>
            </a:r>
            <a:r>
              <a:rPr lang="en-US" sz="1400" dirty="0" smtClean="0"/>
              <a:t>, 1958</a:t>
            </a:r>
            <a:br>
              <a:rPr lang="en-US" sz="1400" dirty="0" smtClean="0"/>
            </a:br>
            <a:r>
              <a:rPr lang="en-US" sz="1400" dirty="0" smtClean="0"/>
              <a:t>Wood, painted black</a:t>
            </a:r>
            <a:endParaRPr lang="en-US" sz="14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By, Crystal Conley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447800"/>
            <a:ext cx="49720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733800" y="1447800"/>
            <a:ext cx="4953000" cy="4572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Born Sep 23, 1899 in Kiev Russia, and died in New York in 1988</a:t>
            </a:r>
          </a:p>
          <a:p>
            <a:r>
              <a:rPr lang="en-US" sz="2000" dirty="0" smtClean="0"/>
              <a:t>Studied art at the Art Students League in New York, and at Hans Hofmann’s school in Munich, Germany in 1931</a:t>
            </a:r>
          </a:p>
          <a:p>
            <a:r>
              <a:rPr lang="en-US" sz="2000" dirty="0" smtClean="0"/>
              <a:t>1937 taught at the Educational Alliance Art School in the lower eastside of NYC</a:t>
            </a:r>
          </a:p>
          <a:p>
            <a:r>
              <a:rPr lang="en-US" sz="2000" dirty="0" smtClean="0"/>
              <a:t>Considered an abstract expressionist sculptor</a:t>
            </a:r>
          </a:p>
          <a:p>
            <a:r>
              <a:rPr lang="en-US" sz="2000" dirty="0" smtClean="0"/>
              <a:t>Used discarded and found objects such as wood and scrap metal to create sculptures</a:t>
            </a:r>
          </a:p>
          <a:p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smtClean="0"/>
              <a:t>Louise Nevelson Biography</a:t>
            </a:r>
            <a:endParaRPr lang="en-US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33337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4572000"/>
            <a:ext cx="8534400" cy="1981200"/>
          </a:xfrm>
        </p:spPr>
        <p:txBody>
          <a:bodyPr/>
          <a:lstStyle/>
          <a:p>
            <a:r>
              <a:rPr lang="en-US" sz="1800" dirty="0">
                <a:solidFill>
                  <a:srgbClr val="800000"/>
                </a:solidFill>
              </a:rPr>
              <a:t>American sculpture,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20th century, </a:t>
            </a:r>
            <a:r>
              <a:rPr lang="en-US" sz="1800" dirty="0" err="1">
                <a:solidFill>
                  <a:srgbClr val="800000"/>
                </a:solidFill>
              </a:rPr>
              <a:t>Claes</a:t>
            </a:r>
            <a:r>
              <a:rPr lang="en-US" sz="1800" dirty="0">
                <a:solidFill>
                  <a:srgbClr val="800000"/>
                </a:solidFill>
              </a:rPr>
              <a:t> Oldenburg and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 err="1">
                <a:solidFill>
                  <a:srgbClr val="800000"/>
                </a:solidFill>
              </a:rPr>
              <a:t>Coosje</a:t>
            </a:r>
            <a:r>
              <a:rPr lang="en-US" sz="1800" dirty="0">
                <a:solidFill>
                  <a:srgbClr val="800000"/>
                </a:solidFill>
              </a:rPr>
              <a:t> Van </a:t>
            </a:r>
            <a:r>
              <a:rPr lang="en-US" sz="1800" dirty="0" err="1">
                <a:solidFill>
                  <a:srgbClr val="800000"/>
                </a:solidFill>
              </a:rPr>
              <a:t>Bruggen</a:t>
            </a:r>
            <a:r>
              <a:rPr lang="en-US" sz="1800" dirty="0">
                <a:solidFill>
                  <a:srgbClr val="800000"/>
                </a:solidFill>
              </a:rPr>
              <a:t>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i="1" dirty="0">
                <a:solidFill>
                  <a:srgbClr val="800000"/>
                </a:solidFill>
              </a:rPr>
              <a:t>Clothespin</a:t>
            </a:r>
            <a:r>
              <a:rPr lang="en-US" sz="1800" dirty="0">
                <a:solidFill>
                  <a:srgbClr val="800000"/>
                </a:solidFill>
              </a:rPr>
              <a:t>, Philadelphia.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107524" name="Picture 4" descr="Sculp Am 20thC_Oldenburg,Claes and Van Bruggen_Coosje_clothespin,1976"/>
          <p:cNvPicPr>
            <a:picLocks noChangeAspect="1" noChangeArrowheads="1"/>
          </p:cNvPicPr>
          <p:nvPr/>
        </p:nvPicPr>
        <p:blipFill>
          <a:blip r:embed="rId2"/>
          <a:srcRect l="1222" b="3409"/>
          <a:stretch>
            <a:fillRect/>
          </a:stretch>
        </p:blipFill>
        <p:spPr bwMode="auto">
          <a:xfrm>
            <a:off x="990600" y="381000"/>
            <a:ext cx="6858000" cy="4156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48200" y="2438400"/>
            <a:ext cx="4267200" cy="4114800"/>
          </a:xfrm>
        </p:spPr>
        <p:txBody>
          <a:bodyPr/>
          <a:lstStyle/>
          <a:p>
            <a:pPr algn="l"/>
            <a:r>
              <a:rPr lang="en-US" sz="1800" dirty="0">
                <a:solidFill>
                  <a:srgbClr val="800000"/>
                </a:solidFill>
              </a:rPr>
              <a:t>American sculpture,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20th century, </a:t>
            </a:r>
            <a:r>
              <a:rPr lang="en-US" sz="1800" dirty="0" err="1">
                <a:solidFill>
                  <a:srgbClr val="800000"/>
                </a:solidFill>
              </a:rPr>
              <a:t>Claes</a:t>
            </a:r>
            <a:r>
              <a:rPr lang="en-US" sz="1800" dirty="0">
                <a:solidFill>
                  <a:srgbClr val="800000"/>
                </a:solidFill>
              </a:rPr>
              <a:t> Oldenburg,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i="1" dirty="0">
                <a:solidFill>
                  <a:srgbClr val="800000"/>
                </a:solidFill>
              </a:rPr>
              <a:t>Standing Trowel</a:t>
            </a:r>
            <a:r>
              <a:rPr lang="en-US" sz="1800" dirty="0">
                <a:solidFill>
                  <a:srgbClr val="800000"/>
                </a:solidFill>
              </a:rPr>
              <a:t>, Netherlands.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108548" name="Picture 4" descr="Sculp AM 20thC_Oldenburg,Claes_Standing Trow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04800"/>
            <a:ext cx="3633788" cy="6243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953000"/>
            <a:ext cx="8001000" cy="1676400"/>
          </a:xfrm>
        </p:spPr>
        <p:txBody>
          <a:bodyPr/>
          <a:lstStyle/>
          <a:p>
            <a:r>
              <a:rPr lang="en-US" sz="1800" dirty="0">
                <a:solidFill>
                  <a:srgbClr val="800000"/>
                </a:solidFill>
              </a:rPr>
              <a:t>French painting,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19th century, </a:t>
            </a:r>
            <a:r>
              <a:rPr lang="en-US" sz="1800" dirty="0" err="1">
                <a:solidFill>
                  <a:srgbClr val="800000"/>
                </a:solidFill>
              </a:rPr>
              <a:t>Manet</a:t>
            </a:r>
            <a:r>
              <a:rPr lang="en-US" sz="1800" dirty="0">
                <a:solidFill>
                  <a:srgbClr val="800000"/>
                </a:solidFill>
              </a:rPr>
              <a:t/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i="1" dirty="0">
                <a:solidFill>
                  <a:srgbClr val="800000"/>
                </a:solidFill>
              </a:rPr>
              <a:t>The Picnic.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59396" name="Picture 4" descr="PTG Fre 19thC_Manet_Luncheon in the Grass"/>
          <p:cNvPicPr>
            <a:picLocks noChangeAspect="1" noChangeArrowheads="1"/>
          </p:cNvPicPr>
          <p:nvPr/>
        </p:nvPicPr>
        <p:blipFill>
          <a:blip r:embed="rId2"/>
          <a:srcRect l="1242" r="1863"/>
          <a:stretch>
            <a:fillRect/>
          </a:stretch>
        </p:blipFill>
        <p:spPr bwMode="auto">
          <a:xfrm>
            <a:off x="1447800" y="152400"/>
            <a:ext cx="6096000" cy="4803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2" descr="IMG_3195.jpg"/>
          <p:cNvPicPr>
            <a:picLocks noGrp="1" noChangeAspect="1"/>
          </p:cNvPicPr>
          <p:nvPr>
            <p:ph/>
          </p:nvPr>
        </p:nvPicPr>
        <p:blipFill>
          <a:blip r:embed="rId2"/>
          <a:srcRect l="-44444" r="-44444"/>
          <a:stretch>
            <a:fillRect/>
          </a:stretch>
        </p:blipFill>
        <p:spPr>
          <a:xfrm>
            <a:off x="-1828800" y="1066800"/>
            <a:ext cx="8204200" cy="5791200"/>
          </a:xfrm>
        </p:spPr>
      </p:pic>
      <p:pic>
        <p:nvPicPr>
          <p:cNvPr id="37891" name="Picture 4" descr="IMG_314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0"/>
            <a:ext cx="480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44291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Joseph Cornell</a:t>
            </a:r>
          </a:p>
          <a:p>
            <a:r>
              <a:rPr lang="en-US"/>
              <a:t> </a:t>
            </a:r>
            <a:r>
              <a:rPr lang="en-US" sz="1800"/>
              <a:t>self-taught, inspired by Surrealists, NY 1940’s</a:t>
            </a:r>
            <a:endParaRPr lang="en-US"/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6400800" y="228600"/>
            <a:ext cx="2025650" cy="2209800"/>
          </a:xfrm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28600" y="5638800"/>
            <a:ext cx="207518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 boxes are made of found objects, maps, photographs, Victorian bric-à-brac, engravings, </a:t>
            </a:r>
          </a:p>
          <a:p>
            <a:r>
              <a:rPr lang="en-US" sz="1600">
                <a:solidFill>
                  <a:srgbClr val="000000"/>
                </a:solidFill>
              </a:rPr>
              <a:t>drinking glasses, a cork ball, a clay pipe, a diagram of the orbits of the Earth and the moon, </a:t>
            </a:r>
          </a:p>
          <a:p>
            <a:r>
              <a:rPr lang="en-US" sz="1600">
                <a:solidFill>
                  <a:srgbClr val="000000"/>
                </a:solidFill>
              </a:rPr>
              <a:t>images of a Medici Princess, translucent marble in a cascade of blue sand</a:t>
            </a: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219200"/>
            <a:ext cx="28638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92450" y="2019300"/>
            <a:ext cx="3079750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365125" y="4548188"/>
            <a:ext cx="1193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The Object</a:t>
            </a:r>
            <a:endParaRPr lang="en-US"/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3092450" y="4914900"/>
            <a:ext cx="1333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/>
              <a:t>Hotel Eden</a:t>
            </a:r>
            <a:endParaRPr lang="en-US"/>
          </a:p>
        </p:txBody>
      </p:sp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2524125"/>
            <a:ext cx="2519363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6172200" y="5181600"/>
            <a:ext cx="271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Navigating the Imagination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191000" cy="1143000"/>
          </a:xfrm>
        </p:spPr>
        <p:txBody>
          <a:bodyPr/>
          <a:lstStyle/>
          <a:p>
            <a:r>
              <a:rPr lang="en-US" sz="3200" smtClean="0"/>
              <a:t>Sculptural Paintings </a:t>
            </a:r>
            <a:br>
              <a:rPr lang="en-US" sz="3200" smtClean="0"/>
            </a:br>
            <a:r>
              <a:rPr lang="en-US" sz="2000" smtClean="0"/>
              <a:t>Inspired by Elizabeth Murray</a:t>
            </a:r>
          </a:p>
        </p:txBody>
      </p:sp>
      <p:pic>
        <p:nvPicPr>
          <p:cNvPr id="30723" name="Content Placeholder 3" descr="murray_sketches.jpg"/>
          <p:cNvPicPr>
            <a:picLocks noGrp="1" noChangeAspect="1"/>
          </p:cNvPicPr>
          <p:nvPr>
            <p:ph idx="1"/>
          </p:nvPr>
        </p:nvPicPr>
        <p:blipFill>
          <a:blip r:embed="rId2"/>
          <a:srcRect t="-4285" b="-4285"/>
          <a:stretch>
            <a:fillRect/>
          </a:stretch>
        </p:blipFill>
        <p:spPr>
          <a:xfrm>
            <a:off x="5181600" y="4457700"/>
            <a:ext cx="3795713" cy="2087563"/>
          </a:xfrm>
        </p:spPr>
      </p:pic>
      <p:pic>
        <p:nvPicPr>
          <p:cNvPr id="30724" name="Picture 4" descr="Wendy-painting.jpg"/>
          <p:cNvPicPr>
            <a:picLocks noChangeAspect="1"/>
          </p:cNvPicPr>
          <p:nvPr/>
        </p:nvPicPr>
        <p:blipFill>
          <a:blip r:embed="rId3"/>
          <a:srcRect l="6760" r="7626"/>
          <a:stretch>
            <a:fillRect/>
          </a:stretch>
        </p:blipFill>
        <p:spPr bwMode="auto">
          <a:xfrm>
            <a:off x="3427413" y="1454150"/>
            <a:ext cx="284956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Wendy-painting2.jpg"/>
          <p:cNvPicPr>
            <a:picLocks noChangeAspect="1"/>
          </p:cNvPicPr>
          <p:nvPr/>
        </p:nvPicPr>
        <p:blipFill>
          <a:blip r:embed="rId4">
            <a:lum bright="6000"/>
          </a:blip>
          <a:srcRect/>
          <a:stretch>
            <a:fillRect/>
          </a:stretch>
        </p:blipFill>
        <p:spPr bwMode="auto">
          <a:xfrm>
            <a:off x="6276975" y="914400"/>
            <a:ext cx="29210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4" descr="IMG_0015.JPG                                                   001079E9iElm10                         C653E075:"/>
          <p:cNvPicPr>
            <a:picLocks noChangeAspect="1" noChangeArrowheads="1"/>
          </p:cNvPicPr>
          <p:nvPr/>
        </p:nvPicPr>
        <p:blipFill>
          <a:blip r:embed="rId5">
            <a:lum bright="38000" contrast="20000"/>
          </a:blip>
          <a:srcRect/>
          <a:stretch>
            <a:fillRect/>
          </a:stretch>
        </p:blipFill>
        <p:spPr bwMode="auto">
          <a:xfrm>
            <a:off x="1552575" y="3509963"/>
            <a:ext cx="3659188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7"/>
          <p:cNvSpPr txBox="1">
            <a:spLocks noChangeArrowheads="1"/>
          </p:cNvSpPr>
          <p:nvPr/>
        </p:nvSpPr>
        <p:spPr bwMode="auto">
          <a:xfrm>
            <a:off x="150813" y="1176338"/>
            <a:ext cx="34671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STEPS:</a:t>
            </a:r>
          </a:p>
          <a:p>
            <a:r>
              <a:rPr lang="en-US"/>
              <a:t>1) Discuss Murray’s work</a:t>
            </a:r>
          </a:p>
          <a:p>
            <a:r>
              <a:rPr lang="en-US"/>
              <a:t>2) Choose a story, event, or object</a:t>
            </a:r>
          </a:p>
          <a:p>
            <a:r>
              <a:rPr lang="en-US"/>
              <a:t>3) Complete colored sketch of</a:t>
            </a:r>
          </a:p>
          <a:p>
            <a:r>
              <a:rPr lang="en-US"/>
              <a:t>       simplified shapes</a:t>
            </a:r>
          </a:p>
          <a:p>
            <a:r>
              <a:rPr lang="en-US"/>
              <a:t>4) Cut foam core or styro foam</a:t>
            </a:r>
          </a:p>
          <a:p>
            <a:r>
              <a:rPr lang="en-US"/>
              <a:t>         pieces</a:t>
            </a:r>
          </a:p>
          <a:p>
            <a:r>
              <a:rPr lang="en-US"/>
              <a:t>5) Paint</a:t>
            </a:r>
          </a:p>
          <a:p>
            <a:r>
              <a:rPr lang="en-US"/>
              <a:t>6) Stack,  assemble, and glue layers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953000"/>
            <a:ext cx="8001000" cy="1676400"/>
          </a:xfrm>
        </p:spPr>
        <p:txBody>
          <a:bodyPr/>
          <a:lstStyle/>
          <a:p>
            <a:r>
              <a:rPr lang="en-US" sz="1800" dirty="0">
                <a:solidFill>
                  <a:srgbClr val="800000"/>
                </a:solidFill>
              </a:rPr>
              <a:t>French painting,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19th century, Edgar Degas,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i="1" dirty="0">
                <a:solidFill>
                  <a:srgbClr val="800000"/>
                </a:solidFill>
              </a:rPr>
              <a:t>The Rehearsal.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55300" name="Picture 4" descr="PTG Fre 19thC_Degas,Edgar_The Rehears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52400"/>
            <a:ext cx="6172200" cy="4881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4876800"/>
            <a:ext cx="8153400" cy="1752600"/>
          </a:xfrm>
        </p:spPr>
        <p:txBody>
          <a:bodyPr/>
          <a:lstStyle/>
          <a:p>
            <a:r>
              <a:rPr lang="en-US" sz="1800" dirty="0">
                <a:solidFill>
                  <a:srgbClr val="800000"/>
                </a:solidFill>
              </a:rPr>
              <a:t>French painting,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19th century, Monet,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i="1" dirty="0" err="1">
                <a:solidFill>
                  <a:srgbClr val="800000"/>
                </a:solidFill>
              </a:rPr>
              <a:t>Grainstacks</a:t>
            </a:r>
            <a:r>
              <a:rPr lang="en-US" sz="1800" i="1" dirty="0">
                <a:solidFill>
                  <a:srgbClr val="800000"/>
                </a:solidFill>
              </a:rPr>
              <a:t> Sunset</a:t>
            </a:r>
            <a:r>
              <a:rPr lang="en-US" sz="1800" dirty="0">
                <a:solidFill>
                  <a:srgbClr val="800000"/>
                </a:solidFill>
              </a:rPr>
              <a:t>.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64516" name="Picture 4" descr="PTG Fre 19thC_Monet_Greinstack_sunset"/>
          <p:cNvPicPr>
            <a:picLocks noChangeAspect="1" noChangeArrowheads="1"/>
          </p:cNvPicPr>
          <p:nvPr/>
        </p:nvPicPr>
        <p:blipFill>
          <a:blip r:embed="rId2"/>
          <a:srcRect l="1248" b="3999"/>
          <a:stretch>
            <a:fillRect/>
          </a:stretch>
        </p:blipFill>
        <p:spPr bwMode="auto">
          <a:xfrm>
            <a:off x="1524000" y="152400"/>
            <a:ext cx="6027738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00" y="4495800"/>
            <a:ext cx="5638800" cy="2133600"/>
          </a:xfrm>
        </p:spPr>
        <p:txBody>
          <a:bodyPr/>
          <a:lstStyle/>
          <a:p>
            <a:r>
              <a:rPr lang="en-US" sz="1800" dirty="0">
                <a:solidFill>
                  <a:srgbClr val="800000"/>
                </a:solidFill>
              </a:rPr>
              <a:t>Photograph of Claude Monet’s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house at </a:t>
            </a:r>
            <a:r>
              <a:rPr lang="en-US" sz="1800" dirty="0" err="1">
                <a:solidFill>
                  <a:srgbClr val="800000"/>
                </a:solidFill>
              </a:rPr>
              <a:t>Giverny</a:t>
            </a:r>
            <a:r>
              <a:rPr lang="en-US" sz="1800" dirty="0">
                <a:solidFill>
                  <a:srgbClr val="800000"/>
                </a:solidFill>
              </a:rPr>
              <a:t>.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117763" name="Picture 3" descr="Photo Fre 19thC_Monet_photoof grainstacks behind Monet's house at Giverny"/>
          <p:cNvPicPr>
            <a:picLocks noChangeAspect="1" noChangeArrowheads="1"/>
          </p:cNvPicPr>
          <p:nvPr/>
        </p:nvPicPr>
        <p:blipFill>
          <a:blip r:embed="rId2"/>
          <a:srcRect t="1393"/>
          <a:stretch>
            <a:fillRect/>
          </a:stretch>
        </p:blipFill>
        <p:spPr bwMode="auto">
          <a:xfrm>
            <a:off x="762000" y="0"/>
            <a:ext cx="7696200" cy="4576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2667000"/>
            <a:ext cx="4114800" cy="3962400"/>
          </a:xfrm>
        </p:spPr>
        <p:txBody>
          <a:bodyPr/>
          <a:lstStyle/>
          <a:p>
            <a:pPr algn="l"/>
            <a:r>
              <a:rPr lang="en-US" sz="1800" dirty="0">
                <a:solidFill>
                  <a:srgbClr val="800000"/>
                </a:solidFill>
              </a:rPr>
              <a:t>French painting,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19th century, Monet,</a:t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i="1" dirty="0">
                <a:solidFill>
                  <a:srgbClr val="800000"/>
                </a:solidFill>
              </a:rPr>
              <a:t>Rouen Cathedral,</a:t>
            </a:r>
            <a:r>
              <a:rPr lang="en-US" sz="1800" dirty="0">
                <a:solidFill>
                  <a:srgbClr val="800000"/>
                </a:solidFill>
              </a:rPr>
              <a:t/>
            </a:r>
            <a:br>
              <a:rPr lang="en-US" sz="1800" dirty="0">
                <a:solidFill>
                  <a:srgbClr val="800000"/>
                </a:solidFill>
              </a:rPr>
            </a:br>
            <a:r>
              <a:rPr lang="en-US" sz="1800" dirty="0">
                <a:solidFill>
                  <a:srgbClr val="800000"/>
                </a:solidFill>
              </a:rPr>
              <a:t>Façade.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66565" name="Picture 5" descr="PTG Fre 19thC_Monet_Rouen Cathedral,Facade"/>
          <p:cNvPicPr>
            <a:picLocks noChangeAspect="1" noChangeArrowheads="1"/>
          </p:cNvPicPr>
          <p:nvPr/>
        </p:nvPicPr>
        <p:blipFill>
          <a:blip r:embed="rId2"/>
          <a:srcRect l="2295"/>
          <a:stretch>
            <a:fillRect/>
          </a:stretch>
        </p:blipFill>
        <p:spPr bwMode="auto">
          <a:xfrm>
            <a:off x="228600" y="228600"/>
            <a:ext cx="4056063" cy="6243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0" y="2667000"/>
            <a:ext cx="4114800" cy="3962400"/>
          </a:xfrm>
        </p:spPr>
        <p:txBody>
          <a:bodyPr/>
          <a:lstStyle/>
          <a:p>
            <a:pPr algn="l"/>
            <a:r>
              <a:rPr lang="en-US" sz="1800" dirty="0">
                <a:solidFill>
                  <a:srgbClr val="800000"/>
                </a:solidFill>
              </a:rPr>
              <a:t>Photograph of Rouen Cathedral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8612" name="Picture 4" descr="PTG Fre 19thC_Monet_Roven Cathedral"/>
          <p:cNvPicPr>
            <a:picLocks noChangeAspect="1" noChangeArrowheads="1"/>
          </p:cNvPicPr>
          <p:nvPr/>
        </p:nvPicPr>
        <p:blipFill>
          <a:blip r:embed="rId2"/>
          <a:srcRect l="1891" t="1222" b="1044"/>
          <a:stretch>
            <a:fillRect/>
          </a:stretch>
        </p:blipFill>
        <p:spPr bwMode="auto">
          <a:xfrm>
            <a:off x="381000" y="304800"/>
            <a:ext cx="3954463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665</Words>
  <Application>Microsoft Macintosh PowerPoint</Application>
  <PresentationFormat>On-screen Show (4:3)</PresentationFormat>
  <Paragraphs>89</Paragraphs>
  <Slides>42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Inspiring Artists in History for Secondary Students</vt:lpstr>
      <vt:lpstr>Guiseppe Arcimboldo 1527- 1593 </vt:lpstr>
      <vt:lpstr>Sandro Botticelli,  Italian Renaissance </vt:lpstr>
      <vt:lpstr>French painting, 19th century, Manet The Picnic.</vt:lpstr>
      <vt:lpstr>French painting, 19th century, Edgar Degas, The Rehearsal.</vt:lpstr>
      <vt:lpstr>French painting, 19th century, Monet, Grainstacks Sunset.</vt:lpstr>
      <vt:lpstr>Photograph of Claude Monet’s house at Giverny.</vt:lpstr>
      <vt:lpstr>French painting, 19th century, Monet, Rouen Cathedral, Façade.</vt:lpstr>
      <vt:lpstr>Photograph of Rouen Cathedral.</vt:lpstr>
      <vt:lpstr> Photograph of Claude Monet in his studio.</vt:lpstr>
      <vt:lpstr>French painting, 19th century, Claude Monet, Water Lilies.</vt:lpstr>
      <vt:lpstr>French painting, 19th century, Claude Monet, Water Lilies, detail.</vt:lpstr>
      <vt:lpstr>Vincent Van Gogh Dutch, Post- Impressionist</vt:lpstr>
      <vt:lpstr>Edvard Munch, The Scream</vt:lpstr>
      <vt:lpstr> Pablo Picasso, Les Demoiselles D’Avignon.</vt:lpstr>
      <vt:lpstr> Pablo Picasso, Les Demoiselles D’Avignon, detail.</vt:lpstr>
      <vt:lpstr>African sculpture, Ivory Coast, Baule,  Kapan Face Mask.</vt:lpstr>
      <vt:lpstr>Pablo Picasso, Girl with a Mandolin.</vt:lpstr>
      <vt:lpstr>Pablo Picasso, Guernica.</vt:lpstr>
      <vt:lpstr> Marcel Duchamp, Fountain. 1917 The Dadaist movement</vt:lpstr>
      <vt:lpstr>Salvador Dali</vt:lpstr>
      <vt:lpstr>Slide 22</vt:lpstr>
      <vt:lpstr>Frida Kahlo</vt:lpstr>
      <vt:lpstr>Slide 24</vt:lpstr>
      <vt:lpstr>Slide 25</vt:lpstr>
      <vt:lpstr>M.C. Escher</vt:lpstr>
      <vt:lpstr>Dutch painting, 20th century,  Mondrian, Piet, Broadway Boogie-Woogie.</vt:lpstr>
      <vt:lpstr>Robert Rauschenberg</vt:lpstr>
      <vt:lpstr>American painting, 20th century,   Lichtenstein, Roy, Oh Jeff….</vt:lpstr>
      <vt:lpstr>Slide 30</vt:lpstr>
      <vt:lpstr>Andy Warhol: Appropriating Pop Culture</vt:lpstr>
      <vt:lpstr>American sculpture, 20th century, Duane Hanson, The Jogger, 1983-84.</vt:lpstr>
      <vt:lpstr>American sculpture, 20th century, Duane Hanson, Self Portrait with Model.</vt:lpstr>
      <vt:lpstr>American sculpture, 20th century, Duane Hanson making head mold from live model.</vt:lpstr>
      <vt:lpstr>American sculpture, 20th century, Duane Hanson making leg mold.</vt:lpstr>
      <vt:lpstr>Recycled Dream Works Playground with Louise Nevelson</vt:lpstr>
      <vt:lpstr>Louise Nevelson Biography</vt:lpstr>
      <vt:lpstr>American sculpture, 20th century, Claes Oldenburg and Coosje Van Bruggen, Clothespin, Philadelphia.</vt:lpstr>
      <vt:lpstr>American sculpture, 20th century, Claes Oldenburg, Standing Trowel, Netherlands.</vt:lpstr>
      <vt:lpstr>Slide 40</vt:lpstr>
      <vt:lpstr>Slide 41</vt:lpstr>
      <vt:lpstr>Sculptural Paintings  Inspired by Elizabeth Murray</vt:lpstr>
    </vt:vector>
  </TitlesOfParts>
  <Company>Salem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Inspiring Artists in History</dc:title>
  <dc:creator>Rebecca Plummer Rohloff</dc:creator>
  <cp:lastModifiedBy>Rebecca Plummer Rohloff</cp:lastModifiedBy>
  <cp:revision>13</cp:revision>
  <dcterms:created xsi:type="dcterms:W3CDTF">2012-01-24T03:10:53Z</dcterms:created>
  <dcterms:modified xsi:type="dcterms:W3CDTF">2012-01-24T03:32:16Z</dcterms:modified>
</cp:coreProperties>
</file>