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1D"/>
    <a:srgbClr val="760016"/>
    <a:srgbClr val="FFFFFF"/>
    <a:srgbClr val="EA043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219ED-BCB3-4851-A675-7622D56AD154}" type="datetimeFigureOut">
              <a:rPr lang="en-US" smtClean="0"/>
              <a:pPr/>
              <a:t>1/16/2012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4C4630-7674-45DC-A372-C03677FC71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150938" y="692150"/>
            <a:ext cx="4556125" cy="3416300"/>
          </a:xfrm>
          <a:ln cap="flat"/>
        </p:spPr>
      </p:sp>
      <p:sp>
        <p:nvSpPr>
          <p:cNvPr id="5123" name="Rectangle 3"/>
          <p:cNvSpPr>
            <a:spLocks noGrp="1" noChangeArrowheads="1"/>
          </p:cNvSpPr>
          <p:nvPr>
            <p:ph type="body" idx="1"/>
          </p:nvPr>
        </p:nvSpPr>
        <p:spPr>
          <a:ln/>
        </p:spPr>
        <p:txBody>
          <a:bodyPr/>
          <a:lstStyle/>
          <a:p>
            <a:pPr>
              <a:defRPr/>
            </a:pPr>
            <a:endParaRPr lang="en-US" dirty="0"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0938" y="692150"/>
            <a:ext cx="4556125" cy="3416300"/>
          </a:xfrm>
          <a:ln/>
        </p:spPr>
      </p:sp>
      <p:sp>
        <p:nvSpPr>
          <p:cNvPr id="36867" name="Notes Placeholder 2"/>
          <p:cNvSpPr>
            <a:spLocks noGrp="1"/>
          </p:cNvSpPr>
          <p:nvPr>
            <p:ph type="body" idx="1"/>
          </p:nvPr>
        </p:nvSpPr>
        <p:spPr>
          <a:noFill/>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1150938" y="692150"/>
            <a:ext cx="4556125" cy="3416300"/>
          </a:xfrm>
          <a:ln/>
        </p:spPr>
      </p:sp>
      <p:sp>
        <p:nvSpPr>
          <p:cNvPr id="37891" name="Notes Placeholder 2"/>
          <p:cNvSpPr>
            <a:spLocks noGrp="1"/>
          </p:cNvSpPr>
          <p:nvPr>
            <p:ph type="body" idx="1"/>
          </p:nvPr>
        </p:nvSpPr>
        <p:spPr>
          <a:noFill/>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0938" y="692150"/>
            <a:ext cx="4556125" cy="3416300"/>
          </a:xfrm>
          <a:ln/>
        </p:spPr>
      </p:sp>
      <p:sp>
        <p:nvSpPr>
          <p:cNvPr id="28675" name="Notes Placeholder 2"/>
          <p:cNvSpPr>
            <a:spLocks noGrp="1"/>
          </p:cNvSpPr>
          <p:nvPr>
            <p:ph type="body" idx="1"/>
          </p:nvPr>
        </p:nvSpPr>
        <p:spPr>
          <a:noFill/>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50938" y="692150"/>
            <a:ext cx="4556125" cy="3416300"/>
          </a:xfrm>
          <a:ln/>
        </p:spPr>
      </p:sp>
      <p:sp>
        <p:nvSpPr>
          <p:cNvPr id="29699" name="Notes Placeholder 2"/>
          <p:cNvSpPr>
            <a:spLocks noGrp="1"/>
          </p:cNvSpPr>
          <p:nvPr>
            <p:ph type="body" idx="1"/>
          </p:nvPr>
        </p:nvSpPr>
        <p:spPr>
          <a:noFill/>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0938" y="692150"/>
            <a:ext cx="4556125" cy="3416300"/>
          </a:xfrm>
          <a:ln/>
        </p:spPr>
      </p:sp>
      <p:sp>
        <p:nvSpPr>
          <p:cNvPr id="81923" name="Rectangle 3"/>
          <p:cNvSpPr>
            <a:spLocks noGrp="1" noChangeArrowheads="1"/>
          </p:cNvSpPr>
          <p:nvPr>
            <p:ph type="body" idx="1"/>
          </p:nvPr>
        </p:nvSpPr>
        <p:spPr/>
        <p:txBody>
          <a:bodyPr/>
          <a:lstStyle/>
          <a:p>
            <a:pPr>
              <a:defRPr/>
            </a:pPr>
            <a:r>
              <a:rPr lang="en-US" dirty="0" smtClean="0">
                <a:cs typeface="+mn-cs"/>
              </a:rPr>
              <a:t>Range is a good thing to look at to make sure your data are as you expect them to be.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xfrm>
            <a:off x="1150938" y="692150"/>
            <a:ext cx="4556125" cy="3416300"/>
          </a:xfrm>
          <a:ln/>
        </p:spPr>
      </p:sp>
      <p:sp>
        <p:nvSpPr>
          <p:cNvPr id="31747" name="Notes Placeholder 2"/>
          <p:cNvSpPr>
            <a:spLocks noGrp="1"/>
          </p:cNvSpPr>
          <p:nvPr>
            <p:ph type="body" idx="1"/>
          </p:nvPr>
        </p:nvSpPr>
        <p:spPr>
          <a:noFill/>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150938" y="692150"/>
            <a:ext cx="4556125" cy="3416300"/>
          </a:xfrm>
          <a:ln/>
        </p:spPr>
      </p:sp>
      <p:sp>
        <p:nvSpPr>
          <p:cNvPr id="32771" name="Notes Placeholder 2"/>
          <p:cNvSpPr>
            <a:spLocks noGrp="1"/>
          </p:cNvSpPr>
          <p:nvPr>
            <p:ph type="body" idx="1"/>
          </p:nvPr>
        </p:nvSpPr>
        <p:spPr>
          <a:noFill/>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150938" y="692150"/>
            <a:ext cx="4556125" cy="3416300"/>
          </a:xfrm>
          <a:ln/>
        </p:spPr>
      </p:sp>
      <p:sp>
        <p:nvSpPr>
          <p:cNvPr id="33795" name="Notes Placeholder 2"/>
          <p:cNvSpPr>
            <a:spLocks noGrp="1"/>
          </p:cNvSpPr>
          <p:nvPr>
            <p:ph type="body" idx="1"/>
          </p:nvPr>
        </p:nvSpPr>
        <p:spPr>
          <a:noFill/>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0938" y="692150"/>
            <a:ext cx="4556125" cy="3416300"/>
          </a:xfrm>
          <a:ln/>
        </p:spPr>
      </p:sp>
      <p:sp>
        <p:nvSpPr>
          <p:cNvPr id="34819" name="Notes Placeholder 2"/>
          <p:cNvSpPr>
            <a:spLocks noGrp="1"/>
          </p:cNvSpPr>
          <p:nvPr>
            <p:ph type="body" idx="1"/>
          </p:nvPr>
        </p:nvSpPr>
        <p:spPr>
          <a:noFill/>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0938" y="692150"/>
            <a:ext cx="4556125" cy="3416300"/>
          </a:xfrm>
          <a:ln/>
        </p:spPr>
      </p:sp>
      <p:sp>
        <p:nvSpPr>
          <p:cNvPr id="35843" name="Notes Placeholder 2"/>
          <p:cNvSpPr>
            <a:spLocks noGrp="1"/>
          </p:cNvSpPr>
          <p:nvPr>
            <p:ph type="body" idx="1"/>
          </p:nvPr>
        </p:nvSpPr>
        <p:spPr>
          <a:noFill/>
        </p:spPr>
        <p:txBody>
          <a:bodyPr/>
          <a:lstStyle/>
          <a:p>
            <a:endParaRPr lang="en-US" smtClean="0">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alpha val="0"/>
          </a:srgbClr>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9144" y="6053328"/>
            <a:ext cx="2249424" cy="713232"/>
          </a:xfrm>
          <a:prstGeom prst="rect">
            <a:avLst/>
          </a:prstGeom>
          <a:solidFill>
            <a:srgbClr val="760016"/>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solidFill>
                  <a:srgbClr val="EA043B"/>
                </a:solidFill>
              </a:defRPr>
            </a:lvl1pPr>
          </a:lstStyle>
          <a:p>
            <a:r>
              <a:rPr kumimoji="0" lang="en-US" dirty="0" smtClean="0"/>
              <a:t>Click to edit Master title style</a:t>
            </a:r>
            <a:endParaRPr kumimoji="0" lang="en-US" dirty="0"/>
          </a:p>
        </p:txBody>
      </p:sp>
      <p:sp>
        <p:nvSpPr>
          <p:cNvPr id="9" name="Subtitle 8"/>
          <p:cNvSpPr>
            <a:spLocks noGrp="1"/>
          </p:cNvSpPr>
          <p:nvPr>
            <p:ph type="subTitle" idx="1" hasCustomPrompt="1"/>
          </p:nvPr>
        </p:nvSpPr>
        <p:spPr>
          <a:xfrm>
            <a:off x="2362200" y="6050037"/>
            <a:ext cx="6705600" cy="685800"/>
          </a:xfrm>
          <a:solidFill>
            <a:schemeClr val="bg1"/>
          </a:solidFill>
        </p:spPr>
        <p:txBody>
          <a:bodyPr anchor="ctr">
            <a:noAutofit/>
          </a:bodyPr>
          <a:lstStyle>
            <a:lvl1pPr marL="0" indent="0" algn="l">
              <a:spcBef>
                <a:spcPts val="0"/>
              </a:spcBef>
              <a:buNone/>
              <a:defRPr sz="16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Leon-Guerrero and Frankfort-Nachmias, </a:t>
            </a:r>
          </a:p>
          <a:p>
            <a:r>
              <a:rPr lang="en-US" dirty="0" smtClean="0"/>
              <a:t>Essentials of Statistics for a Diverse Society</a:t>
            </a:r>
            <a:endParaRPr lang="en-US" dirty="0"/>
          </a:p>
        </p:txBody>
      </p:sp>
      <p:sp>
        <p:nvSpPr>
          <p:cNvPr id="17" name="Footer Placeholder 16"/>
          <p:cNvSpPr>
            <a:spLocks noGrp="1"/>
          </p:cNvSpPr>
          <p:nvPr>
            <p:ph type="ftr" sz="quarter" idx="11"/>
          </p:nvPr>
        </p:nvSpPr>
        <p:spPr>
          <a:xfrm>
            <a:off x="2085393" y="236538"/>
            <a:ext cx="5867400" cy="365125"/>
          </a:xfrm>
          <a:prstGeom prst="rect">
            <a:avLst/>
          </a:prstGeo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a:prstGeom prst="rect">
            <a:avLst/>
          </a:prstGeom>
        </p:spPr>
        <p:txBody>
          <a:bodyPr/>
          <a:lstStyle>
            <a:lvl1pPr>
              <a:defRPr>
                <a:solidFill>
                  <a:schemeClr val="tx2"/>
                </a:solidFill>
              </a:defRPr>
            </a:lvl1pPr>
          </a:lstStyle>
          <a:p>
            <a:fld id="{842F1F86-D63B-4FE8-A6B2-4C1B154DC2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096000" y="6248400"/>
            <a:ext cx="2667000" cy="365125"/>
          </a:xfrm>
          <a:prstGeom prst="rect">
            <a:avLst/>
          </a:prstGeom>
        </p:spPr>
        <p:txBody>
          <a:bodyPr/>
          <a:lstStyle/>
          <a:p>
            <a:fld id="{DD05A0AC-32CE-4AEE-904C-2B70FFF5ACC9}" type="datetimeFigureOut">
              <a:rPr lang="en-US" smtClean="0"/>
              <a:pPr/>
              <a:t>1/16/2012</a:t>
            </a:fld>
            <a:endParaRPr lang="en-US"/>
          </a:p>
        </p:txBody>
      </p:sp>
      <p:sp>
        <p:nvSpPr>
          <p:cNvPr id="5" name="Footer Placeholder 4"/>
          <p:cNvSpPr>
            <a:spLocks noGrp="1"/>
          </p:cNvSpPr>
          <p:nvPr>
            <p:ph type="ftr" sz="quarter" idx="11"/>
          </p:nvPr>
        </p:nvSpPr>
        <p:spPr>
          <a:xfrm>
            <a:off x="609600" y="6248206"/>
            <a:ext cx="5421083"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0" y="1272222"/>
            <a:ext cx="533400" cy="244476"/>
          </a:xfrm>
          <a:prstGeom prst="rect">
            <a:avLst/>
          </a:prstGeom>
        </p:spPr>
        <p:txBody>
          <a:bodyPr/>
          <a:lstStyle/>
          <a:p>
            <a:fld id="{842F1F86-D63B-4FE8-A6B2-4C1B154DC2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a:prstGeom prst="rect">
            <a:avLst/>
          </a:prstGeom>
        </p:spPr>
        <p:txBody>
          <a:bodyPr/>
          <a:lstStyle/>
          <a:p>
            <a:fld id="{DD05A0AC-32CE-4AEE-904C-2B70FFF5ACC9}" type="datetimeFigureOut">
              <a:rPr lang="en-US" smtClean="0"/>
              <a:pPr/>
              <a:t>1/16/2012</a:t>
            </a:fld>
            <a:endParaRPr lang="en-US"/>
          </a:p>
        </p:txBody>
      </p:sp>
      <p:sp>
        <p:nvSpPr>
          <p:cNvPr id="5" name="Footer Placeholder 4"/>
          <p:cNvSpPr>
            <a:spLocks noGrp="1"/>
          </p:cNvSpPr>
          <p:nvPr>
            <p:ph type="ftr" sz="quarter" idx="11"/>
          </p:nvPr>
        </p:nvSpPr>
        <p:spPr>
          <a:xfrm>
            <a:off x="457201" y="6248207"/>
            <a:ext cx="5573483" cy="365125"/>
          </a:xfrm>
          <a:prstGeom prst="rect">
            <a:avLst/>
          </a:prstGeo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a:prstGeom prst="rect">
            <a:avLst/>
          </a:prstGeom>
        </p:spPr>
        <p:txBody>
          <a:bodyPr/>
          <a:lstStyle/>
          <a:p>
            <a:fld id="{842F1F86-D63B-4FE8-A6B2-4C1B154DC2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solidFill>
                  <a:srgbClr val="96001D"/>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9" name="Footer Placeholder 4"/>
          <p:cNvSpPr txBox="1">
            <a:spLocks/>
          </p:cNvSpPr>
          <p:nvPr userDrawn="1"/>
        </p:nvSpPr>
        <p:spPr>
          <a:xfrm>
            <a:off x="457200" y="6324600"/>
            <a:ext cx="8305800" cy="228600"/>
          </a:xfrm>
          <a:prstGeom prst="rect">
            <a:avLst/>
          </a:prstGeom>
        </p:spPr>
        <p:txBody>
          <a:bodyPr/>
          <a:lstStyle>
            <a:lvl1pPr>
              <a:defRPr b="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Leon-Guerrero/Frankfort-Nachmias: Essentials of Social Statistics for a Diverse Society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2012 SAGE Publications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Rectangle 10"/>
          <p:cNvSpPr/>
          <p:nvPr userDrawn="1"/>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userDrawn="1"/>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096000" y="6248400"/>
            <a:ext cx="2667000" cy="365125"/>
          </a:xfrm>
          <a:prstGeom prst="rect">
            <a:avLst/>
          </a:prstGeom>
        </p:spPr>
        <p:txBody>
          <a:bodyPr/>
          <a:lstStyle/>
          <a:p>
            <a:fld id="{DD05A0AC-32CE-4AEE-904C-2B70FFF5ACC9}" type="datetimeFigureOut">
              <a:rPr lang="en-US" smtClean="0"/>
              <a:pPr/>
              <a:t>1/16/2012</a:t>
            </a:fld>
            <a:endParaRPr lang="en-US"/>
          </a:p>
        </p:txBody>
      </p:sp>
      <p:sp>
        <p:nvSpPr>
          <p:cNvPr id="13" name="Slide Number Placeholder 12"/>
          <p:cNvSpPr>
            <a:spLocks noGrp="1"/>
          </p:cNvSpPr>
          <p:nvPr>
            <p:ph type="sldNum" sz="quarter" idx="11"/>
          </p:nvPr>
        </p:nvSpPr>
        <p:spPr>
          <a:xfrm>
            <a:off x="0" y="1752600"/>
            <a:ext cx="1295400" cy="701676"/>
          </a:xfrm>
          <a:prstGeom prst="rect">
            <a:avLst/>
          </a:prstGeom>
        </p:spPr>
        <p:txBody>
          <a:bodyPr>
            <a:noAutofit/>
          </a:bodyPr>
          <a:lstStyle>
            <a:lvl1pPr>
              <a:defRPr sz="2400">
                <a:solidFill>
                  <a:srgbClr val="FFFFFF"/>
                </a:solidFill>
              </a:defRPr>
            </a:lvl1pPr>
          </a:lstStyle>
          <a:p>
            <a:fld id="{842F1F86-D63B-4FE8-A6B2-4C1B154DC2C1}" type="slidenum">
              <a:rPr lang="en-US" smtClean="0"/>
              <a:pPr/>
              <a:t>‹#›</a:t>
            </a:fld>
            <a:endParaRPr lang="en-US"/>
          </a:p>
        </p:txBody>
      </p:sp>
      <p:sp>
        <p:nvSpPr>
          <p:cNvPr id="14" name="Footer Placeholder 13"/>
          <p:cNvSpPr>
            <a:spLocks noGrp="1"/>
          </p:cNvSpPr>
          <p:nvPr>
            <p:ph type="ftr" sz="quarter" idx="12"/>
          </p:nvPr>
        </p:nvSpPr>
        <p:spPr>
          <a:xfrm>
            <a:off x="609600" y="6248206"/>
            <a:ext cx="5421083" cy="365125"/>
          </a:xfrm>
          <a:prstGeom prst="rect">
            <a:avLst/>
          </a:prstGeo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a:xfrm>
            <a:off x="6096000" y="6248400"/>
            <a:ext cx="2667000" cy="365125"/>
          </a:xfrm>
          <a:prstGeom prst="rect">
            <a:avLst/>
          </a:prstGeom>
        </p:spPr>
        <p:txBody>
          <a:bodyPr rtlCol="0"/>
          <a:lstStyle/>
          <a:p>
            <a:fld id="{DD05A0AC-32CE-4AEE-904C-2B70FFF5ACC9}" type="datetimeFigureOut">
              <a:rPr lang="en-US" smtClean="0"/>
              <a:pPr/>
              <a:t>1/16/2012</a:t>
            </a:fld>
            <a:endParaRPr lang="en-US"/>
          </a:p>
        </p:txBody>
      </p:sp>
      <p:sp>
        <p:nvSpPr>
          <p:cNvPr id="10" name="Slide Number Placeholder 9"/>
          <p:cNvSpPr>
            <a:spLocks noGrp="1"/>
          </p:cNvSpPr>
          <p:nvPr>
            <p:ph type="sldNum" sz="quarter" idx="16"/>
          </p:nvPr>
        </p:nvSpPr>
        <p:spPr>
          <a:xfrm>
            <a:off x="0" y="1272222"/>
            <a:ext cx="533400" cy="244476"/>
          </a:xfrm>
          <a:prstGeom prst="rect">
            <a:avLst/>
          </a:prstGeom>
        </p:spPr>
        <p:txBody>
          <a:bodyPr rtlCol="0"/>
          <a:lstStyle/>
          <a:p>
            <a:fld id="{842F1F86-D63B-4FE8-A6B2-4C1B154DC2C1}" type="slidenum">
              <a:rPr lang="en-US" smtClean="0"/>
              <a:pPr/>
              <a:t>‹#›</a:t>
            </a:fld>
            <a:endParaRPr lang="en-US"/>
          </a:p>
        </p:txBody>
      </p:sp>
      <p:sp>
        <p:nvSpPr>
          <p:cNvPr id="12" name="Footer Placeholder 11"/>
          <p:cNvSpPr>
            <a:spLocks noGrp="1"/>
          </p:cNvSpPr>
          <p:nvPr>
            <p:ph type="ftr" sz="quarter" idx="17"/>
          </p:nvPr>
        </p:nvSpPr>
        <p:spPr>
          <a:xfrm>
            <a:off x="609600" y="6248206"/>
            <a:ext cx="5421083" cy="365125"/>
          </a:xfrm>
          <a:prstGeom prst="rect">
            <a:avLst/>
          </a:prstGeom>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a:xfrm>
            <a:off x="6096000" y="6248400"/>
            <a:ext cx="2667000" cy="365125"/>
          </a:xfrm>
          <a:prstGeom prst="rect">
            <a:avLst/>
          </a:prstGeom>
        </p:spPr>
        <p:txBody>
          <a:bodyPr rtlCol="0"/>
          <a:lstStyle/>
          <a:p>
            <a:fld id="{DD05A0AC-32CE-4AEE-904C-2B70FFF5ACC9}" type="datetimeFigureOut">
              <a:rPr lang="en-US" smtClean="0"/>
              <a:pPr/>
              <a:t>1/16/2012</a:t>
            </a:fld>
            <a:endParaRPr lang="en-US"/>
          </a:p>
        </p:txBody>
      </p:sp>
      <p:sp>
        <p:nvSpPr>
          <p:cNvPr id="12" name="Slide Number Placeholder 11"/>
          <p:cNvSpPr>
            <a:spLocks noGrp="1"/>
          </p:cNvSpPr>
          <p:nvPr>
            <p:ph type="sldNum" sz="quarter" idx="16"/>
          </p:nvPr>
        </p:nvSpPr>
        <p:spPr>
          <a:xfrm>
            <a:off x="0" y="1272222"/>
            <a:ext cx="533400" cy="244476"/>
          </a:xfrm>
          <a:prstGeom prst="rect">
            <a:avLst/>
          </a:prstGeom>
        </p:spPr>
        <p:txBody>
          <a:bodyPr rtlCol="0"/>
          <a:lstStyle/>
          <a:p>
            <a:fld id="{842F1F86-D63B-4FE8-A6B2-4C1B154DC2C1}" type="slidenum">
              <a:rPr lang="en-US" smtClean="0"/>
              <a:pPr/>
              <a:t>‹#›</a:t>
            </a:fld>
            <a:endParaRPr lang="en-US"/>
          </a:p>
        </p:txBody>
      </p:sp>
      <p:sp>
        <p:nvSpPr>
          <p:cNvPr id="14" name="Footer Placeholder 13"/>
          <p:cNvSpPr>
            <a:spLocks noGrp="1"/>
          </p:cNvSpPr>
          <p:nvPr>
            <p:ph type="ftr" sz="quarter" idx="17"/>
          </p:nvPr>
        </p:nvSpPr>
        <p:spPr>
          <a:xfrm>
            <a:off x="609600" y="6248206"/>
            <a:ext cx="5421083" cy="365125"/>
          </a:xfrm>
          <a:prstGeom prst="rect">
            <a:avLst/>
          </a:prstGeom>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096000" y="6248400"/>
            <a:ext cx="2667000" cy="365125"/>
          </a:xfrm>
          <a:prstGeom prst="rect">
            <a:avLst/>
          </a:prstGeom>
        </p:spPr>
        <p:txBody>
          <a:bodyPr/>
          <a:lstStyle/>
          <a:p>
            <a:fld id="{DD05A0AC-32CE-4AEE-904C-2B70FFF5ACC9}" type="datetimeFigureOut">
              <a:rPr lang="en-US" smtClean="0"/>
              <a:pPr/>
              <a:t>1/16/2012</a:t>
            </a:fld>
            <a:endParaRPr lang="en-US"/>
          </a:p>
        </p:txBody>
      </p:sp>
      <p:sp>
        <p:nvSpPr>
          <p:cNvPr id="4" name="Footer Placeholder 3"/>
          <p:cNvSpPr>
            <a:spLocks noGrp="1"/>
          </p:cNvSpPr>
          <p:nvPr>
            <p:ph type="ftr" sz="quarter" idx="11"/>
          </p:nvPr>
        </p:nvSpPr>
        <p:spPr>
          <a:xfrm>
            <a:off x="609600" y="6248206"/>
            <a:ext cx="5421083"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842F1F86-D63B-4FE8-A6B2-4C1B154DC2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0" y="6248400"/>
            <a:ext cx="2667000" cy="365125"/>
          </a:xfrm>
          <a:prstGeom prst="rect">
            <a:avLst/>
          </a:prstGeom>
        </p:spPr>
        <p:txBody>
          <a:bodyPr/>
          <a:lstStyle/>
          <a:p>
            <a:fld id="{DD05A0AC-32CE-4AEE-904C-2B70FFF5ACC9}" type="datetimeFigureOut">
              <a:rPr lang="en-US" smtClean="0"/>
              <a:pPr/>
              <a:t>1/16/2012</a:t>
            </a:fld>
            <a:endParaRPr lang="en-US"/>
          </a:p>
        </p:txBody>
      </p:sp>
      <p:sp>
        <p:nvSpPr>
          <p:cNvPr id="3" name="Footer Placeholder 2"/>
          <p:cNvSpPr>
            <a:spLocks noGrp="1"/>
          </p:cNvSpPr>
          <p:nvPr>
            <p:ph type="ftr" sz="quarter" idx="11"/>
          </p:nvPr>
        </p:nvSpPr>
        <p:spPr>
          <a:xfrm>
            <a:off x="609600" y="6248206"/>
            <a:ext cx="5421083"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0" y="6248400"/>
            <a:ext cx="533400" cy="381000"/>
          </a:xfrm>
          <a:prstGeom prst="rect">
            <a:avLst/>
          </a:prstGeom>
        </p:spPr>
        <p:txBody>
          <a:bodyPr/>
          <a:lstStyle>
            <a:lvl1pPr>
              <a:defRPr>
                <a:solidFill>
                  <a:schemeClr val="tx2"/>
                </a:solidFill>
              </a:defRPr>
            </a:lvl1pPr>
          </a:lstStyle>
          <a:p>
            <a:fld id="{842F1F86-D63B-4FE8-A6B2-4C1B154DC2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096000" y="6248400"/>
            <a:ext cx="2667000" cy="365125"/>
          </a:xfrm>
          <a:prstGeom prst="rect">
            <a:avLst/>
          </a:prstGeom>
        </p:spPr>
        <p:txBody>
          <a:bodyPr/>
          <a:lstStyle/>
          <a:p>
            <a:fld id="{DD05A0AC-32CE-4AEE-904C-2B70FFF5ACC9}" type="datetimeFigureOut">
              <a:rPr lang="en-US" smtClean="0"/>
              <a:pPr/>
              <a:t>1/16/2012</a:t>
            </a:fld>
            <a:endParaRPr lang="en-US"/>
          </a:p>
        </p:txBody>
      </p:sp>
      <p:sp>
        <p:nvSpPr>
          <p:cNvPr id="6" name="Footer Placeholder 5"/>
          <p:cNvSpPr>
            <a:spLocks noGrp="1"/>
          </p:cNvSpPr>
          <p:nvPr>
            <p:ph type="ftr" sz="quarter" idx="11"/>
          </p:nvPr>
        </p:nvSpPr>
        <p:spPr>
          <a:xfrm>
            <a:off x="609600" y="6248206"/>
            <a:ext cx="5421083"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0" y="1272222"/>
            <a:ext cx="533400" cy="244476"/>
          </a:xfrm>
          <a:prstGeom prst="rect">
            <a:avLst/>
          </a:prstGeom>
        </p:spPr>
        <p:txBody>
          <a:bodyPr/>
          <a:lstStyle>
            <a:lvl1pPr>
              <a:defRPr>
                <a:solidFill>
                  <a:srgbClr val="FFFFFF"/>
                </a:solidFill>
              </a:defRPr>
            </a:lvl1pPr>
          </a:lstStyle>
          <a:p>
            <a:fld id="{842F1F86-D63B-4FE8-A6B2-4C1B154DC2C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a:prstGeom prst="rect">
            <a:avLst/>
          </a:prstGeom>
        </p:spPr>
        <p:txBody>
          <a:bodyPr rtlCol="0"/>
          <a:lstStyle/>
          <a:p>
            <a:fld id="{DD05A0AC-32CE-4AEE-904C-2B70FFF5ACC9}" type="datetimeFigureOut">
              <a:rPr lang="en-US" smtClean="0"/>
              <a:pPr/>
              <a:t>1/16/2012</a:t>
            </a:fld>
            <a:endParaRPr lang="en-US"/>
          </a:p>
        </p:txBody>
      </p:sp>
      <p:sp>
        <p:nvSpPr>
          <p:cNvPr id="13" name="Slide Number Placeholder 12"/>
          <p:cNvSpPr>
            <a:spLocks noGrp="1"/>
          </p:cNvSpPr>
          <p:nvPr>
            <p:ph type="sldNum" sz="quarter" idx="11"/>
          </p:nvPr>
        </p:nvSpPr>
        <p:spPr>
          <a:xfrm>
            <a:off x="0" y="4667249"/>
            <a:ext cx="1447800" cy="663578"/>
          </a:xfrm>
          <a:prstGeom prst="rect">
            <a:avLst/>
          </a:prstGeom>
        </p:spPr>
        <p:txBody>
          <a:bodyPr rtlCol="0"/>
          <a:lstStyle>
            <a:lvl1pPr>
              <a:defRPr sz="2800"/>
            </a:lvl1pPr>
          </a:lstStyle>
          <a:p>
            <a:fld id="{842F1F86-D63B-4FE8-A6B2-4C1B154DC2C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a:prstGeom prst="rect">
            <a:avLst/>
          </a:prstGeo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ooter Placeholder 4"/>
          <p:cNvSpPr txBox="1">
            <a:spLocks/>
          </p:cNvSpPr>
          <p:nvPr userDrawn="1"/>
        </p:nvSpPr>
        <p:spPr>
          <a:xfrm>
            <a:off x="457200" y="6324600"/>
            <a:ext cx="8305800" cy="228600"/>
          </a:xfrm>
          <a:prstGeom prst="rect">
            <a:avLst/>
          </a:prstGeom>
        </p:spPr>
        <p:txBody>
          <a:bodyPr/>
          <a:lstStyle>
            <a:lvl1pPr>
              <a:defRPr b="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Leon-Guerrero/Frankfort-Nachmias: Essentials of Social Statistics for a Diverse Society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 2012 SAGE Publications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rgbClr val="96001D"/>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667000"/>
            <a:ext cx="6477000" cy="3200400"/>
          </a:xfrm>
        </p:spPr>
        <p:txBody>
          <a:bodyPr/>
          <a:lstStyle/>
          <a:p>
            <a:r>
              <a:rPr lang="en-US" dirty="0" smtClean="0">
                <a:ea typeface="ＭＳ Ｐゴシック" pitchFamily="34" charset="-128"/>
              </a:rPr>
              <a:t>Chapter 4: Measures of Variability</a:t>
            </a:r>
            <a:endParaRPr lang="en-US" dirty="0"/>
          </a:p>
        </p:txBody>
      </p:sp>
      <p:sp>
        <p:nvSpPr>
          <p:cNvPr id="4" name="Subtitle 8"/>
          <p:cNvSpPr>
            <a:spLocks noGrp="1"/>
          </p:cNvSpPr>
          <p:nvPr>
            <p:ph type="subTitle" idx="1"/>
          </p:nvPr>
        </p:nvSpPr>
        <p:spPr>
          <a:xfrm>
            <a:off x="2362200" y="6050037"/>
            <a:ext cx="6705600" cy="685800"/>
          </a:xfrm>
          <a:solidFill>
            <a:schemeClr val="bg1"/>
          </a:solidFill>
        </p:spPr>
        <p:txBody>
          <a:bodyPr anchor="ctr">
            <a:noAutofit/>
          </a:bodyPr>
          <a:lstStyle>
            <a:lvl1pPr marL="0" indent="0" algn="l">
              <a:spcBef>
                <a:spcPts val="0"/>
              </a:spcBef>
              <a:buNone/>
              <a:defRPr sz="16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Leon-Guerrero and Frankfort-Nachmias, </a:t>
            </a:r>
          </a:p>
          <a:p>
            <a:r>
              <a:rPr lang="en-US" dirty="0" smtClean="0"/>
              <a:t>Essentials of Statistics for a Diverse Society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09600" y="195263"/>
            <a:ext cx="6778625" cy="981075"/>
          </a:xfrm>
        </p:spPr>
        <p:txBody>
          <a:bodyPr>
            <a:normAutofit/>
          </a:bodyPr>
          <a:lstStyle/>
          <a:p>
            <a:pPr>
              <a:defRPr/>
            </a:pPr>
            <a:r>
              <a:rPr lang="en-US" sz="4800" dirty="0" smtClean="0">
                <a:cs typeface="+mj-cs"/>
              </a:rPr>
              <a:t>Finding the Mean</a:t>
            </a:r>
          </a:p>
        </p:txBody>
      </p:sp>
      <p:pic>
        <p:nvPicPr>
          <p:cNvPr id="23554" name="Picture 2"/>
          <p:cNvPicPr>
            <a:picLocks noChangeAspect="1" noChangeArrowheads="1"/>
          </p:cNvPicPr>
          <p:nvPr/>
        </p:nvPicPr>
        <p:blipFill>
          <a:blip r:embed="rId3" cstate="print"/>
          <a:srcRect/>
          <a:stretch>
            <a:fillRect/>
          </a:stretch>
        </p:blipFill>
        <p:spPr bwMode="auto">
          <a:xfrm>
            <a:off x="1028700" y="1662113"/>
            <a:ext cx="6896100" cy="4380913"/>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09600" y="228600"/>
            <a:ext cx="8077200" cy="990600"/>
          </a:xfrm>
        </p:spPr>
        <p:txBody>
          <a:bodyPr>
            <a:noAutofit/>
          </a:bodyPr>
          <a:lstStyle/>
          <a:p>
            <a:r>
              <a:rPr lang="en-US" dirty="0" smtClean="0">
                <a:ea typeface="ＭＳ Ｐゴシック" pitchFamily="34" charset="-128"/>
              </a:rPr>
              <a:t>Finding the Standard Deviation</a:t>
            </a:r>
          </a:p>
        </p:txBody>
      </p:sp>
      <p:pic>
        <p:nvPicPr>
          <p:cNvPr id="24579" name="Picture 3"/>
          <p:cNvPicPr>
            <a:picLocks noChangeAspect="1" noChangeArrowheads="1"/>
          </p:cNvPicPr>
          <p:nvPr/>
        </p:nvPicPr>
        <p:blipFill>
          <a:blip r:embed="rId3" cstate="print"/>
          <a:srcRect/>
          <a:stretch>
            <a:fillRect/>
          </a:stretch>
        </p:blipFill>
        <p:spPr bwMode="auto">
          <a:xfrm>
            <a:off x="2052638" y="1981200"/>
            <a:ext cx="5038725" cy="1304925"/>
          </a:xfrm>
          <a:prstGeom prst="rect">
            <a:avLst/>
          </a:prstGeom>
          <a:noFill/>
          <a:ln w="9525">
            <a:noFill/>
            <a:miter lim="800000"/>
            <a:headEnd/>
            <a:tailEnd/>
          </a:ln>
        </p:spPr>
      </p:pic>
      <p:pic>
        <p:nvPicPr>
          <p:cNvPr id="24580" name="Picture 4"/>
          <p:cNvPicPr>
            <a:picLocks noChangeAspect="1" noChangeArrowheads="1"/>
          </p:cNvPicPr>
          <p:nvPr/>
        </p:nvPicPr>
        <p:blipFill>
          <a:blip r:embed="rId4" cstate="print"/>
          <a:srcRect/>
          <a:stretch>
            <a:fillRect/>
          </a:stretch>
        </p:blipFill>
        <p:spPr bwMode="auto">
          <a:xfrm>
            <a:off x="2286000" y="3352800"/>
            <a:ext cx="3810000" cy="914400"/>
          </a:xfrm>
          <a:prstGeom prst="rect">
            <a:avLst/>
          </a:prstGeom>
          <a:noFill/>
          <a:ln w="9525">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533400" y="228600"/>
            <a:ext cx="7524750" cy="990600"/>
          </a:xfrm>
        </p:spPr>
        <p:txBody>
          <a:bodyPr>
            <a:normAutofit fontScale="90000"/>
          </a:bodyPr>
          <a:lstStyle/>
          <a:p>
            <a:pPr>
              <a:defRPr/>
            </a:pPr>
            <a:r>
              <a:rPr lang="en-US" sz="4000" dirty="0" smtClean="0">
                <a:cs typeface="+mj-cs"/>
              </a:rPr>
              <a:t>Considerations for Choosing a Measure of Variability</a:t>
            </a:r>
          </a:p>
        </p:txBody>
      </p:sp>
      <p:sp>
        <p:nvSpPr>
          <p:cNvPr id="124931" name="Rectangle 3"/>
          <p:cNvSpPr>
            <a:spLocks noGrp="1" noChangeArrowheads="1"/>
          </p:cNvSpPr>
          <p:nvPr>
            <p:ph idx="1"/>
          </p:nvPr>
        </p:nvSpPr>
        <p:spPr>
          <a:xfrm>
            <a:off x="685800" y="1676400"/>
            <a:ext cx="6807200" cy="4521200"/>
          </a:xfrm>
        </p:spPr>
        <p:txBody>
          <a:bodyPr/>
          <a:lstStyle/>
          <a:p>
            <a:pPr>
              <a:lnSpc>
                <a:spcPct val="90000"/>
              </a:lnSpc>
            </a:pPr>
            <a:r>
              <a:rPr lang="en-US" sz="2600" dirty="0" smtClean="0">
                <a:solidFill>
                  <a:srgbClr val="000000"/>
                </a:solidFill>
                <a:ea typeface="ＭＳ Ｐゴシック" pitchFamily="34" charset="-128"/>
              </a:rPr>
              <a:t>For </a:t>
            </a:r>
            <a:r>
              <a:rPr lang="en-US" sz="2600" b="1" dirty="0" smtClean="0">
                <a:solidFill>
                  <a:schemeClr val="hlink"/>
                </a:solidFill>
                <a:ea typeface="ＭＳ Ｐゴシック" pitchFamily="34" charset="-128"/>
              </a:rPr>
              <a:t>nominal variables</a:t>
            </a:r>
            <a:r>
              <a:rPr lang="en-US" sz="2600" dirty="0" smtClean="0">
                <a:solidFill>
                  <a:srgbClr val="000000"/>
                </a:solidFill>
                <a:ea typeface="ＭＳ Ｐゴシック" pitchFamily="34" charset="-128"/>
              </a:rPr>
              <a:t>, you can </a:t>
            </a:r>
            <a:r>
              <a:rPr lang="en-US" sz="2600" b="1" u="sng" dirty="0" smtClean="0">
                <a:solidFill>
                  <a:srgbClr val="000000"/>
                </a:solidFill>
                <a:ea typeface="ＭＳ Ｐゴシック" pitchFamily="34" charset="-128"/>
              </a:rPr>
              <a:t>only</a:t>
            </a:r>
            <a:r>
              <a:rPr lang="en-US" sz="2600" dirty="0" smtClean="0">
                <a:solidFill>
                  <a:srgbClr val="000000"/>
                </a:solidFill>
                <a:ea typeface="ＭＳ Ｐゴシック" pitchFamily="34" charset="-128"/>
              </a:rPr>
              <a:t> use IQV (Index of Qualitative Variation.)</a:t>
            </a:r>
          </a:p>
          <a:p>
            <a:pPr>
              <a:lnSpc>
                <a:spcPct val="90000"/>
              </a:lnSpc>
            </a:pPr>
            <a:r>
              <a:rPr lang="en-US" sz="2600" dirty="0" smtClean="0">
                <a:solidFill>
                  <a:srgbClr val="000000"/>
                </a:solidFill>
                <a:ea typeface="ＭＳ Ｐゴシック" pitchFamily="34" charset="-128"/>
              </a:rPr>
              <a:t>For </a:t>
            </a:r>
            <a:r>
              <a:rPr lang="en-US" sz="2600" b="1" dirty="0" smtClean="0">
                <a:solidFill>
                  <a:schemeClr val="hlink"/>
                </a:solidFill>
                <a:ea typeface="ＭＳ Ｐゴシック" pitchFamily="34" charset="-128"/>
              </a:rPr>
              <a:t>ordinal variables</a:t>
            </a:r>
            <a:r>
              <a:rPr lang="en-US" sz="2600" dirty="0" smtClean="0">
                <a:solidFill>
                  <a:srgbClr val="000000"/>
                </a:solidFill>
                <a:ea typeface="ＭＳ Ｐゴシック" pitchFamily="34" charset="-128"/>
              </a:rPr>
              <a:t>, you can calculate the IQV or the IQR (Inter-Quartile Range.) Though, the IQR provides </a:t>
            </a:r>
            <a:r>
              <a:rPr lang="en-US" sz="2600" b="1" dirty="0" smtClean="0">
                <a:solidFill>
                  <a:srgbClr val="000000"/>
                </a:solidFill>
                <a:ea typeface="ＭＳ Ｐゴシック" pitchFamily="34" charset="-128"/>
              </a:rPr>
              <a:t>more information</a:t>
            </a:r>
            <a:r>
              <a:rPr lang="en-US" sz="2600" dirty="0" smtClean="0">
                <a:solidFill>
                  <a:srgbClr val="000000"/>
                </a:solidFill>
                <a:ea typeface="ＭＳ Ｐゴシック" pitchFamily="34" charset="-128"/>
              </a:rPr>
              <a:t> about the variable.</a:t>
            </a:r>
          </a:p>
          <a:p>
            <a:pPr>
              <a:lnSpc>
                <a:spcPct val="90000"/>
              </a:lnSpc>
            </a:pPr>
            <a:r>
              <a:rPr lang="en-US" sz="2600" dirty="0" smtClean="0">
                <a:solidFill>
                  <a:srgbClr val="000000"/>
                </a:solidFill>
                <a:ea typeface="ＭＳ Ｐゴシック" pitchFamily="34" charset="-128"/>
              </a:rPr>
              <a:t>For </a:t>
            </a:r>
            <a:r>
              <a:rPr lang="en-US" sz="2600" b="1" dirty="0" smtClean="0">
                <a:solidFill>
                  <a:schemeClr val="hlink"/>
                </a:solidFill>
                <a:ea typeface="ＭＳ Ｐゴシック" pitchFamily="34" charset="-128"/>
              </a:rPr>
              <a:t>interval-ratio variables</a:t>
            </a:r>
            <a:r>
              <a:rPr lang="en-US" sz="2600" dirty="0" smtClean="0">
                <a:solidFill>
                  <a:srgbClr val="000000"/>
                </a:solidFill>
                <a:ea typeface="ＭＳ Ｐゴシック" pitchFamily="34" charset="-128"/>
              </a:rPr>
              <a:t>, you can use IQV, IQR, or variance/standard deviation.  The standard deviation (also variance) provides the </a:t>
            </a:r>
            <a:r>
              <a:rPr lang="en-US" sz="2600" b="1" dirty="0" smtClean="0">
                <a:solidFill>
                  <a:srgbClr val="000000"/>
                </a:solidFill>
                <a:ea typeface="ＭＳ Ｐゴシック" pitchFamily="34" charset="-128"/>
              </a:rPr>
              <a:t>most information</a:t>
            </a:r>
            <a:r>
              <a:rPr lang="en-US" sz="2600" dirty="0" smtClean="0">
                <a:solidFill>
                  <a:srgbClr val="000000"/>
                </a:solidFill>
                <a:ea typeface="ＭＳ Ｐゴシック" pitchFamily="34" charset="-128"/>
              </a:rPr>
              <a:t>, since it uses all of the values in the distribution in its calculation.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dissolve">
                                      <p:cBhvr>
                                        <p:cTn id="7" dur="500"/>
                                        <p:tgtEl>
                                          <p:spTgt spid="1249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4931">
                                            <p:txEl>
                                              <p:pRg st="1" end="1"/>
                                            </p:txEl>
                                          </p:spTgt>
                                        </p:tgtEl>
                                        <p:attrNameLst>
                                          <p:attrName>style.visibility</p:attrName>
                                        </p:attrNameLst>
                                      </p:cBhvr>
                                      <p:to>
                                        <p:strVal val="visible"/>
                                      </p:to>
                                    </p:set>
                                    <p:animEffect transition="in" filter="dissolve">
                                      <p:cBhvr>
                                        <p:cTn id="12" dur="500"/>
                                        <p:tgtEl>
                                          <p:spTgt spid="1249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4931">
                                            <p:txEl>
                                              <p:pRg st="2" end="2"/>
                                            </p:txEl>
                                          </p:spTgt>
                                        </p:tgtEl>
                                        <p:attrNameLst>
                                          <p:attrName>style.visibility</p:attrName>
                                        </p:attrNameLst>
                                      </p:cBhvr>
                                      <p:to>
                                        <p:strVal val="visible"/>
                                      </p:to>
                                    </p:set>
                                    <p:animEffect transition="in" filter="dissolve">
                                      <p:cBhvr>
                                        <p:cTn id="17" dur="500"/>
                                        <p:tgtEl>
                                          <p:spTgt spid="1249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293687"/>
            <a:ext cx="7867650" cy="1001713"/>
          </a:xfrm>
        </p:spPr>
        <p:txBody>
          <a:bodyPr>
            <a:normAutofit/>
          </a:bodyPr>
          <a:lstStyle/>
          <a:p>
            <a:r>
              <a:rPr lang="en-US" sz="4000" dirty="0" smtClean="0">
                <a:ea typeface="ＭＳ Ｐゴシック" pitchFamily="34" charset="-128"/>
              </a:rPr>
              <a:t>Chapter 4: Measures of Variability</a:t>
            </a:r>
            <a:endParaRPr lang="en-US" dirty="0" smtClean="0">
              <a:ea typeface="ＭＳ Ｐゴシック" pitchFamily="34" charset="-128"/>
            </a:endParaRPr>
          </a:p>
        </p:txBody>
      </p:sp>
      <p:sp>
        <p:nvSpPr>
          <p:cNvPr id="15363" name="Rectangle 3"/>
          <p:cNvSpPr>
            <a:spLocks noGrp="1" noChangeArrowheads="1"/>
          </p:cNvSpPr>
          <p:nvPr>
            <p:ph idx="1"/>
          </p:nvPr>
        </p:nvSpPr>
        <p:spPr>
          <a:xfrm>
            <a:off x="685800" y="1558925"/>
            <a:ext cx="7129463" cy="4319588"/>
          </a:xfrm>
        </p:spPr>
        <p:txBody>
          <a:bodyPr/>
          <a:lstStyle/>
          <a:p>
            <a:pPr>
              <a:spcBef>
                <a:spcPct val="5000"/>
              </a:spcBef>
            </a:pPr>
            <a:r>
              <a:rPr lang="en-US" sz="2500" dirty="0" smtClean="0">
                <a:solidFill>
                  <a:schemeClr val="tx1"/>
                </a:solidFill>
                <a:ea typeface="ＭＳ Ｐゴシック" pitchFamily="34" charset="-128"/>
              </a:rPr>
              <a:t>The Importance of Measuring Variability</a:t>
            </a:r>
          </a:p>
          <a:p>
            <a:pPr>
              <a:spcBef>
                <a:spcPct val="5000"/>
              </a:spcBef>
            </a:pPr>
            <a:r>
              <a:rPr lang="en-US" sz="2500" dirty="0" smtClean="0">
                <a:solidFill>
                  <a:schemeClr val="tx1"/>
                </a:solidFill>
                <a:ea typeface="ＭＳ Ｐゴシック" pitchFamily="34" charset="-128"/>
              </a:rPr>
              <a:t>The Range</a:t>
            </a:r>
          </a:p>
          <a:p>
            <a:pPr>
              <a:spcBef>
                <a:spcPct val="5000"/>
              </a:spcBef>
            </a:pPr>
            <a:r>
              <a:rPr lang="en-US" sz="2500" dirty="0" smtClean="0">
                <a:solidFill>
                  <a:schemeClr val="tx1"/>
                </a:solidFill>
                <a:ea typeface="ＭＳ Ｐゴシック" pitchFamily="34" charset="-128"/>
              </a:rPr>
              <a:t>The Inter-Quartile Range</a:t>
            </a:r>
          </a:p>
          <a:p>
            <a:pPr>
              <a:spcBef>
                <a:spcPct val="5000"/>
              </a:spcBef>
            </a:pPr>
            <a:r>
              <a:rPr lang="en-US" sz="2500" dirty="0" smtClean="0">
                <a:solidFill>
                  <a:schemeClr val="tx1"/>
                </a:solidFill>
                <a:ea typeface="ＭＳ Ｐゴシック" pitchFamily="34" charset="-128"/>
              </a:rPr>
              <a:t>The Variance and the Standard Deviation</a:t>
            </a:r>
          </a:p>
          <a:p>
            <a:pPr>
              <a:spcBef>
                <a:spcPct val="5000"/>
              </a:spcBef>
            </a:pPr>
            <a:r>
              <a:rPr lang="en-US" sz="2500" dirty="0" smtClean="0">
                <a:solidFill>
                  <a:schemeClr val="tx1"/>
                </a:solidFill>
                <a:ea typeface="ＭＳ Ｐゴシック" pitchFamily="34" charset="-128"/>
              </a:rPr>
              <a:t>Considerations for Choosing a Measure of Variation</a:t>
            </a:r>
          </a:p>
          <a:p>
            <a:pPr>
              <a:spcBef>
                <a:spcPct val="5000"/>
              </a:spcBef>
            </a:pPr>
            <a:r>
              <a:rPr lang="en-US" sz="2500" dirty="0" smtClean="0">
                <a:solidFill>
                  <a:schemeClr val="tx1"/>
                </a:solidFill>
                <a:ea typeface="ＭＳ Ｐゴシック" pitchFamily="34" charset="-128"/>
              </a:rPr>
              <a:t>Reading the Research Literature: Differences in College Aspirations and Expectations Among Latino Adolescents</a:t>
            </a:r>
          </a:p>
          <a:p>
            <a:pPr>
              <a:spcBef>
                <a:spcPct val="5000"/>
              </a:spcBef>
            </a:pPr>
            <a:endParaRPr lang="en-US" sz="2500" b="1" dirty="0" smtClean="0">
              <a:solidFill>
                <a:schemeClr val="hlink"/>
              </a:solidFill>
              <a:ea typeface="ＭＳ Ｐゴシック" pitchFamily="34" charset="-128"/>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55587"/>
            <a:ext cx="8015287" cy="1143000"/>
          </a:xfrm>
        </p:spPr>
        <p:txBody>
          <a:bodyPr>
            <a:normAutofit fontScale="90000"/>
          </a:bodyPr>
          <a:lstStyle/>
          <a:p>
            <a:pPr>
              <a:defRPr/>
            </a:pPr>
            <a:r>
              <a:rPr lang="en-US" sz="4000" dirty="0" smtClean="0">
                <a:cs typeface="+mj-cs"/>
              </a:rPr>
              <a:t>The Importance of Measuring Variability</a:t>
            </a:r>
          </a:p>
        </p:txBody>
      </p:sp>
      <p:sp>
        <p:nvSpPr>
          <p:cNvPr id="49158" name="Rectangle 6"/>
          <p:cNvSpPr>
            <a:spLocks noGrp="1" noChangeArrowheads="1"/>
          </p:cNvSpPr>
          <p:nvPr>
            <p:ph idx="1"/>
          </p:nvPr>
        </p:nvSpPr>
        <p:spPr>
          <a:xfrm>
            <a:off x="668337" y="1550987"/>
            <a:ext cx="7099300" cy="3319463"/>
          </a:xfrm>
        </p:spPr>
        <p:txBody>
          <a:bodyPr/>
          <a:lstStyle/>
          <a:p>
            <a:r>
              <a:rPr lang="en-US" b="1" smtClean="0">
                <a:solidFill>
                  <a:schemeClr val="hlink"/>
                </a:solidFill>
                <a:ea typeface="ＭＳ Ｐゴシック" pitchFamily="34" charset="-128"/>
              </a:rPr>
              <a:t>Central tendency</a:t>
            </a:r>
            <a:r>
              <a:rPr lang="en-US" b="1" smtClean="0">
                <a:solidFill>
                  <a:srgbClr val="000000"/>
                </a:solidFill>
                <a:ea typeface="ＭＳ Ｐゴシック" pitchFamily="34" charset="-128"/>
              </a:rPr>
              <a:t> - </a:t>
            </a:r>
            <a:r>
              <a:rPr lang="en-US" smtClean="0">
                <a:solidFill>
                  <a:srgbClr val="000000"/>
                </a:solidFill>
                <a:ea typeface="ＭＳ Ｐゴシック" pitchFamily="34" charset="-128"/>
              </a:rPr>
              <a:t>Numbers that describe what is </a:t>
            </a:r>
            <a:r>
              <a:rPr lang="en-US" b="1" smtClean="0">
                <a:solidFill>
                  <a:srgbClr val="000000"/>
                </a:solidFill>
                <a:ea typeface="ＭＳ Ｐゴシック" pitchFamily="34" charset="-128"/>
              </a:rPr>
              <a:t>typical</a:t>
            </a:r>
            <a:r>
              <a:rPr lang="en-US" smtClean="0">
                <a:solidFill>
                  <a:srgbClr val="000000"/>
                </a:solidFill>
                <a:ea typeface="ＭＳ Ｐゴシック" pitchFamily="34" charset="-128"/>
              </a:rPr>
              <a:t> or </a:t>
            </a:r>
            <a:r>
              <a:rPr lang="en-US" b="1" smtClean="0">
                <a:solidFill>
                  <a:srgbClr val="000000"/>
                </a:solidFill>
                <a:ea typeface="ＭＳ Ｐゴシック" pitchFamily="34" charset="-128"/>
              </a:rPr>
              <a:t>average</a:t>
            </a:r>
            <a:r>
              <a:rPr lang="en-US" smtClean="0">
                <a:solidFill>
                  <a:srgbClr val="000000"/>
                </a:solidFill>
                <a:ea typeface="ＭＳ Ｐゴシック" pitchFamily="34" charset="-128"/>
              </a:rPr>
              <a:t> (central) in a distribution</a:t>
            </a:r>
          </a:p>
          <a:p>
            <a:r>
              <a:rPr lang="en-US" b="1" smtClean="0">
                <a:solidFill>
                  <a:schemeClr val="hlink"/>
                </a:solidFill>
                <a:ea typeface="ＭＳ Ｐゴシック" pitchFamily="34" charset="-128"/>
              </a:rPr>
              <a:t>Measures of Variability</a:t>
            </a:r>
            <a:r>
              <a:rPr lang="en-US" b="1" smtClean="0">
                <a:solidFill>
                  <a:srgbClr val="000000"/>
                </a:solidFill>
                <a:ea typeface="ＭＳ Ｐゴシック" pitchFamily="34" charset="-128"/>
              </a:rPr>
              <a:t> - </a:t>
            </a:r>
            <a:r>
              <a:rPr lang="en-US" smtClean="0">
                <a:solidFill>
                  <a:srgbClr val="000000"/>
                </a:solidFill>
                <a:ea typeface="ＭＳ Ｐゴシック" pitchFamily="34" charset="-128"/>
              </a:rPr>
              <a:t>Numbers that describe </a:t>
            </a:r>
            <a:r>
              <a:rPr lang="en-US" b="1" smtClean="0">
                <a:solidFill>
                  <a:srgbClr val="000000"/>
                </a:solidFill>
                <a:ea typeface="ＭＳ Ｐゴシック" pitchFamily="34" charset="-128"/>
              </a:rPr>
              <a:t>diversity</a:t>
            </a:r>
            <a:r>
              <a:rPr lang="en-US" smtClean="0">
                <a:solidFill>
                  <a:srgbClr val="000000"/>
                </a:solidFill>
                <a:ea typeface="ＭＳ Ｐゴシック" pitchFamily="34" charset="-128"/>
              </a:rPr>
              <a:t> or </a:t>
            </a:r>
            <a:r>
              <a:rPr lang="en-US" b="1" smtClean="0">
                <a:solidFill>
                  <a:srgbClr val="000000"/>
                </a:solidFill>
                <a:ea typeface="ＭＳ Ｐゴシック" pitchFamily="34" charset="-128"/>
              </a:rPr>
              <a:t>variability</a:t>
            </a:r>
            <a:r>
              <a:rPr lang="en-US" smtClean="0">
                <a:solidFill>
                  <a:srgbClr val="000000"/>
                </a:solidFill>
                <a:ea typeface="ＭＳ Ｐゴシック" pitchFamily="34" charset="-128"/>
              </a:rPr>
              <a:t> in the distribution.</a:t>
            </a:r>
            <a:r>
              <a:rPr lang="en-US" sz="2800" smtClean="0">
                <a:solidFill>
                  <a:srgbClr val="000000"/>
                </a:solidFill>
                <a:ea typeface="ＭＳ Ｐゴシック" pitchFamily="34" charset="-128"/>
              </a:rPr>
              <a:t> </a:t>
            </a:r>
          </a:p>
        </p:txBody>
      </p:sp>
      <p:sp>
        <p:nvSpPr>
          <p:cNvPr id="49161" name="Text Box 9"/>
          <p:cNvSpPr txBox="1">
            <a:spLocks noChangeArrowheads="1"/>
          </p:cNvSpPr>
          <p:nvPr/>
        </p:nvSpPr>
        <p:spPr bwMode="auto">
          <a:xfrm>
            <a:off x="904875" y="4525962"/>
            <a:ext cx="7204075" cy="1722438"/>
          </a:xfrm>
          <a:prstGeom prst="rect">
            <a:avLst/>
          </a:prstGeom>
          <a:noFill/>
          <a:ln w="9525">
            <a:noFill/>
            <a:miter lim="800000"/>
            <a:headEnd/>
            <a:tailEnd/>
          </a:ln>
        </p:spPr>
        <p:txBody>
          <a:bodyPr>
            <a:spAutoFit/>
          </a:bodyPr>
          <a:lstStyle/>
          <a:p>
            <a:r>
              <a:rPr lang="en-US" sz="2000" b="1" i="1">
                <a:solidFill>
                  <a:srgbClr val="000000"/>
                </a:solidFill>
              </a:rPr>
              <a:t>These two types of measures together help us to sum up a distribution of scores without looking at each and every score. Measures of central tendency tell you about typical (or central) scores. Measures of variation reveal how far from the typical or central score that the distribution tends to vary</a:t>
            </a:r>
            <a:r>
              <a:rPr lang="en-US" sz="2600" b="1" i="1">
                <a:solidFill>
                  <a:srgbClr val="0000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8">
                                            <p:txEl>
                                              <p:pRg st="0" end="0"/>
                                            </p:txEl>
                                          </p:spTgt>
                                        </p:tgtEl>
                                        <p:attrNameLst>
                                          <p:attrName>style.visibility</p:attrName>
                                        </p:attrNameLst>
                                      </p:cBhvr>
                                      <p:to>
                                        <p:strVal val="visible"/>
                                      </p:to>
                                    </p:set>
                                    <p:animEffect transition="in" filter="dissolve">
                                      <p:cBhvr>
                                        <p:cTn id="7" dur="500"/>
                                        <p:tgtEl>
                                          <p:spTgt spid="4915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9158">
                                            <p:txEl>
                                              <p:pRg st="1" end="1"/>
                                            </p:txEl>
                                          </p:spTgt>
                                        </p:tgtEl>
                                        <p:attrNameLst>
                                          <p:attrName>style.visibility</p:attrName>
                                        </p:attrNameLst>
                                      </p:cBhvr>
                                      <p:to>
                                        <p:strVal val="visible"/>
                                      </p:to>
                                    </p:set>
                                    <p:animEffect transition="in" filter="dissolve">
                                      <p:cBhvr>
                                        <p:cTn id="12" dur="500"/>
                                        <p:tgtEl>
                                          <p:spTgt spid="4915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9161"/>
                                        </p:tgtEl>
                                        <p:attrNameLst>
                                          <p:attrName>style.visibility</p:attrName>
                                        </p:attrNameLst>
                                      </p:cBhvr>
                                      <p:to>
                                        <p:strVal val="visible"/>
                                      </p:to>
                                    </p:set>
                                    <p:animEffect transition="in" filter="dissolve">
                                      <p:cBhvr>
                                        <p:cTn id="17" dur="500"/>
                                        <p:tgtEl>
                                          <p:spTgt spid="49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build="p" autoUpdateAnimBg="0"/>
      <p:bldP spid="4916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8" name="Text Box 8"/>
          <p:cNvSpPr txBox="1">
            <a:spLocks noChangeArrowheads="1"/>
          </p:cNvSpPr>
          <p:nvPr/>
        </p:nvSpPr>
        <p:spPr bwMode="auto">
          <a:xfrm>
            <a:off x="1268413" y="5075238"/>
            <a:ext cx="8042275" cy="1077912"/>
          </a:xfrm>
          <a:prstGeom prst="rect">
            <a:avLst/>
          </a:prstGeom>
          <a:noFill/>
          <a:ln w="9525">
            <a:noFill/>
            <a:miter lim="800000"/>
            <a:headEnd/>
            <a:tailEnd/>
          </a:ln>
        </p:spPr>
        <p:txBody>
          <a:bodyPr>
            <a:spAutoFit/>
          </a:bodyPr>
          <a:lstStyle/>
          <a:p>
            <a:pPr>
              <a:spcBef>
                <a:spcPct val="50000"/>
              </a:spcBef>
            </a:pPr>
            <a:r>
              <a:rPr lang="en-US" sz="3200"/>
              <a:t>Notice that both distributions have the </a:t>
            </a:r>
            <a:r>
              <a:rPr lang="en-US" sz="3200" b="1" u="sng"/>
              <a:t>same mean</a:t>
            </a:r>
            <a:r>
              <a:rPr lang="en-US" sz="3200"/>
              <a:t>, yet they are </a:t>
            </a:r>
            <a:r>
              <a:rPr lang="en-US" sz="3200" b="1" u="sng"/>
              <a:t>shaped</a:t>
            </a:r>
            <a:r>
              <a:rPr lang="en-US" sz="3200" u="sng"/>
              <a:t> </a:t>
            </a:r>
            <a:r>
              <a:rPr lang="en-US" sz="3200" b="1" u="sng"/>
              <a:t>differently</a:t>
            </a:r>
            <a:r>
              <a:rPr lang="en-US"/>
              <a:t> </a:t>
            </a:r>
          </a:p>
        </p:txBody>
      </p:sp>
      <p:pic>
        <p:nvPicPr>
          <p:cNvPr id="22530" name="Picture 2"/>
          <p:cNvPicPr>
            <a:picLocks noChangeAspect="1" noChangeArrowheads="1"/>
          </p:cNvPicPr>
          <p:nvPr/>
        </p:nvPicPr>
        <p:blipFill>
          <a:blip r:embed="rId3" cstate="print"/>
          <a:srcRect/>
          <a:stretch>
            <a:fillRect/>
          </a:stretch>
        </p:blipFill>
        <p:spPr bwMode="auto">
          <a:xfrm>
            <a:off x="842963" y="228600"/>
            <a:ext cx="7458075" cy="469582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8008"/>
                                        </p:tgtEl>
                                        <p:attrNameLst>
                                          <p:attrName>style.visibility</p:attrName>
                                        </p:attrNameLst>
                                      </p:cBhvr>
                                      <p:to>
                                        <p:strVal val="visible"/>
                                      </p:to>
                                    </p:set>
                                    <p:animEffect transition="in" filter="dissolve">
                                      <p:cBhvr>
                                        <p:cTn id="7" dur="500"/>
                                        <p:tgtEl>
                                          <p:spTgt spid="1280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3400" y="84138"/>
            <a:ext cx="6904037" cy="1143000"/>
          </a:xfrm>
        </p:spPr>
        <p:txBody>
          <a:bodyPr/>
          <a:lstStyle/>
          <a:p>
            <a:r>
              <a:rPr lang="en-US" sz="4000" dirty="0" smtClean="0">
                <a:ea typeface="ＭＳ Ｐゴシック" pitchFamily="34" charset="-128"/>
              </a:rPr>
              <a:t>The Range</a:t>
            </a:r>
          </a:p>
        </p:txBody>
      </p:sp>
      <p:sp>
        <p:nvSpPr>
          <p:cNvPr id="80899" name="Rectangle 3"/>
          <p:cNvSpPr>
            <a:spLocks noGrp="1" noChangeArrowheads="1"/>
          </p:cNvSpPr>
          <p:nvPr>
            <p:ph idx="1"/>
          </p:nvPr>
        </p:nvSpPr>
        <p:spPr>
          <a:xfrm>
            <a:off x="574675" y="1597025"/>
            <a:ext cx="6659562" cy="4811713"/>
          </a:xfrm>
        </p:spPr>
        <p:txBody>
          <a:bodyPr/>
          <a:lstStyle/>
          <a:p>
            <a:pPr lvl="1">
              <a:buFontTx/>
              <a:buNone/>
            </a:pPr>
            <a:r>
              <a:rPr lang="en-US" sz="3400" b="1" smtClean="0">
                <a:solidFill>
                  <a:schemeClr val="hlink"/>
                </a:solidFill>
                <a:ea typeface="ＭＳ Ｐゴシック" pitchFamily="34" charset="-128"/>
              </a:rPr>
              <a:t>Range = highest score - lowest score</a:t>
            </a:r>
          </a:p>
          <a:p>
            <a:pPr lvl="1">
              <a:buFontTx/>
              <a:buNone/>
            </a:pPr>
            <a:endParaRPr lang="en-US" sz="3400" smtClean="0">
              <a:solidFill>
                <a:srgbClr val="000000"/>
              </a:solidFill>
              <a:ea typeface="ＭＳ Ｐゴシック" pitchFamily="34" charset="-128"/>
            </a:endParaRPr>
          </a:p>
          <a:p>
            <a:r>
              <a:rPr lang="en-US" sz="2800" smtClean="0">
                <a:solidFill>
                  <a:srgbClr val="000000"/>
                </a:solidFill>
                <a:ea typeface="ＭＳ Ｐゴシック" pitchFamily="34" charset="-128"/>
              </a:rPr>
              <a:t>Range – A measure of variation in </a:t>
            </a:r>
            <a:r>
              <a:rPr lang="en-US" sz="2800" b="1" smtClean="0">
                <a:solidFill>
                  <a:srgbClr val="000000"/>
                </a:solidFill>
                <a:ea typeface="ＭＳ Ｐゴシック" pitchFamily="34" charset="-128"/>
              </a:rPr>
              <a:t>interval-ratio</a:t>
            </a:r>
            <a:r>
              <a:rPr lang="en-US" sz="2800" smtClean="0">
                <a:solidFill>
                  <a:srgbClr val="000000"/>
                </a:solidFill>
                <a:ea typeface="ＭＳ Ｐゴシック" pitchFamily="34" charset="-128"/>
              </a:rPr>
              <a:t> variables.  It is the difference between the highest (maximum) and the lowest (minimum) scores in the distribution.</a:t>
            </a:r>
          </a:p>
          <a:p>
            <a:endParaRPr lang="en-US" sz="2800" smtClean="0">
              <a:solidFill>
                <a:srgbClr val="000000"/>
              </a:solidFill>
              <a:ea typeface="ＭＳ Ｐゴシック"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Effect transition="in" filter="dissolve">
                                      <p:cBhvr>
                                        <p:cTn id="7" dur="500"/>
                                        <p:tgtEl>
                                          <p:spTgt spid="808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dissolve">
                                      <p:cBhvr>
                                        <p:cTn id="12" dur="500"/>
                                        <p:tgtEl>
                                          <p:spTgt spid="808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622300" y="228600"/>
            <a:ext cx="7072312" cy="990600"/>
          </a:xfrm>
        </p:spPr>
        <p:txBody>
          <a:bodyPr/>
          <a:lstStyle/>
          <a:p>
            <a:r>
              <a:rPr lang="en-US" dirty="0" smtClean="0">
                <a:ea typeface="ＭＳ Ｐゴシック" pitchFamily="34" charset="-128"/>
              </a:rPr>
              <a:t>Inter-Quartile Range</a:t>
            </a:r>
          </a:p>
        </p:txBody>
      </p:sp>
      <p:sp>
        <p:nvSpPr>
          <p:cNvPr id="122883" name="Rectangle 1027"/>
          <p:cNvSpPr>
            <a:spLocks noGrp="1" noChangeArrowheads="1"/>
          </p:cNvSpPr>
          <p:nvPr>
            <p:ph idx="1"/>
          </p:nvPr>
        </p:nvSpPr>
        <p:spPr>
          <a:xfrm>
            <a:off x="609600" y="1600200"/>
            <a:ext cx="7085012" cy="4495800"/>
          </a:xfrm>
        </p:spPr>
        <p:txBody>
          <a:bodyPr/>
          <a:lstStyle/>
          <a:p>
            <a:pPr>
              <a:lnSpc>
                <a:spcPct val="80000"/>
              </a:lnSpc>
            </a:pPr>
            <a:r>
              <a:rPr lang="en-US" sz="2700" dirty="0" smtClean="0">
                <a:solidFill>
                  <a:srgbClr val="000000"/>
                </a:solidFill>
                <a:ea typeface="ＭＳ Ｐゴシック" pitchFamily="34" charset="-128"/>
              </a:rPr>
              <a:t>Inter-Quartile Range (IQR) – A measure of variation for interval-ratio data. It indicates the width of the middle 50 percent of the distribution  and is defined as the difference between the lower and upper quartiles (Q1 and Q3.)</a:t>
            </a:r>
          </a:p>
          <a:p>
            <a:pPr>
              <a:lnSpc>
                <a:spcPct val="80000"/>
              </a:lnSpc>
            </a:pPr>
            <a:endParaRPr lang="en-US" sz="2700" dirty="0" smtClean="0">
              <a:solidFill>
                <a:srgbClr val="000000"/>
              </a:solidFill>
              <a:ea typeface="ＭＳ Ｐゴシック" pitchFamily="34" charset="-128"/>
            </a:endParaRPr>
          </a:p>
          <a:p>
            <a:pPr>
              <a:lnSpc>
                <a:spcPct val="80000"/>
              </a:lnSpc>
            </a:pPr>
            <a:r>
              <a:rPr lang="en-US" sz="2700" dirty="0" smtClean="0">
                <a:solidFill>
                  <a:srgbClr val="FF0000"/>
                </a:solidFill>
                <a:ea typeface="ＭＳ Ｐゴシック" pitchFamily="34" charset="-128"/>
              </a:rPr>
              <a:t>IQR = Q3 – Q1</a:t>
            </a:r>
          </a:p>
          <a:p>
            <a:pPr>
              <a:lnSpc>
                <a:spcPct val="80000"/>
              </a:lnSpc>
            </a:pPr>
            <a:endParaRPr lang="en-US" sz="2700" dirty="0" smtClean="0">
              <a:solidFill>
                <a:srgbClr val="000000"/>
              </a:solidFill>
              <a:ea typeface="ＭＳ Ｐゴシック" pitchFamily="34" charset="-128"/>
            </a:endParaRPr>
          </a:p>
          <a:p>
            <a:pPr>
              <a:lnSpc>
                <a:spcPct val="80000"/>
              </a:lnSpc>
            </a:pPr>
            <a:r>
              <a:rPr lang="en-US" sz="2700" dirty="0" smtClean="0">
                <a:solidFill>
                  <a:srgbClr val="000000"/>
                </a:solidFill>
                <a:ea typeface="ＭＳ Ｐゴシック" pitchFamily="34" charset="-128"/>
              </a:rPr>
              <a:t>Q3 = 75th percentile</a:t>
            </a:r>
          </a:p>
          <a:p>
            <a:pPr>
              <a:lnSpc>
                <a:spcPct val="80000"/>
              </a:lnSpc>
            </a:pPr>
            <a:r>
              <a:rPr lang="en-US" sz="2700" dirty="0" smtClean="0">
                <a:solidFill>
                  <a:srgbClr val="000000"/>
                </a:solidFill>
                <a:ea typeface="ＭＳ Ｐゴシック" pitchFamily="34" charset="-128"/>
              </a:rPr>
              <a:t>Q1 = 25th percentile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dissolve">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883">
                                            <p:txEl>
                                              <p:pRg st="2" end="2"/>
                                            </p:txEl>
                                          </p:spTgt>
                                        </p:tgtEl>
                                        <p:attrNameLst>
                                          <p:attrName>style.visibility</p:attrName>
                                        </p:attrNameLst>
                                      </p:cBhvr>
                                      <p:to>
                                        <p:strVal val="visible"/>
                                      </p:to>
                                    </p:set>
                                    <p:animEffect transition="in" filter="dissolve">
                                      <p:cBhvr>
                                        <p:cTn id="12" dur="500"/>
                                        <p:tgtEl>
                                          <p:spTgt spid="1228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2883">
                                            <p:txEl>
                                              <p:pRg st="4" end="4"/>
                                            </p:txEl>
                                          </p:spTgt>
                                        </p:tgtEl>
                                        <p:attrNameLst>
                                          <p:attrName>style.visibility</p:attrName>
                                        </p:attrNameLst>
                                      </p:cBhvr>
                                      <p:to>
                                        <p:strVal val="visible"/>
                                      </p:to>
                                    </p:set>
                                    <p:animEffect transition="in" filter="dissolve">
                                      <p:cBhvr>
                                        <p:cTn id="17" dur="500"/>
                                        <p:tgtEl>
                                          <p:spTgt spid="12288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22883">
                                            <p:txEl>
                                              <p:pRg st="5" end="5"/>
                                            </p:txEl>
                                          </p:spTgt>
                                        </p:tgtEl>
                                        <p:attrNameLst>
                                          <p:attrName>style.visibility</p:attrName>
                                        </p:attrNameLst>
                                      </p:cBhvr>
                                      <p:to>
                                        <p:strVal val="visible"/>
                                      </p:to>
                                    </p:set>
                                    <p:animEffect transition="in" filter="dissolve">
                                      <p:cBhvr>
                                        <p:cTn id="22" dur="500"/>
                                        <p:tgtEl>
                                          <p:spTgt spid="1228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609600" y="0"/>
            <a:ext cx="7226300" cy="1325563"/>
          </a:xfrm>
        </p:spPr>
        <p:txBody>
          <a:bodyPr>
            <a:normAutofit fontScale="90000"/>
          </a:bodyPr>
          <a:lstStyle/>
          <a:p>
            <a:pPr>
              <a:defRPr/>
            </a:pPr>
            <a:r>
              <a:rPr lang="en-US" dirty="0" smtClean="0">
                <a:cs typeface="+mj-cs"/>
              </a:rPr>
              <a:t>The Difference Between the Range and IQR</a:t>
            </a:r>
          </a:p>
        </p:txBody>
      </p:sp>
      <p:sp>
        <p:nvSpPr>
          <p:cNvPr id="20483" name="Rectangle 5"/>
          <p:cNvSpPr>
            <a:spLocks noChangeArrowheads="1"/>
          </p:cNvSpPr>
          <p:nvPr/>
        </p:nvSpPr>
        <p:spPr bwMode="auto">
          <a:xfrm>
            <a:off x="2938463" y="1700213"/>
            <a:ext cx="9144000" cy="0"/>
          </a:xfrm>
          <a:prstGeom prst="rect">
            <a:avLst/>
          </a:prstGeom>
          <a:noFill/>
          <a:ln w="9525">
            <a:noFill/>
            <a:miter lim="800000"/>
            <a:headEnd/>
            <a:tailEnd/>
          </a:ln>
        </p:spPr>
        <p:txBody>
          <a:bodyPr>
            <a:spAutoFit/>
          </a:bodyPr>
          <a:lstStyle/>
          <a:p>
            <a:endParaRPr lang="en-US"/>
          </a:p>
        </p:txBody>
      </p:sp>
      <p:grpSp>
        <p:nvGrpSpPr>
          <p:cNvPr id="2" name="Group 16"/>
          <p:cNvGrpSpPr>
            <a:grpSpLocks/>
          </p:cNvGrpSpPr>
          <p:nvPr/>
        </p:nvGrpSpPr>
        <p:grpSpPr bwMode="auto">
          <a:xfrm>
            <a:off x="623888" y="1590675"/>
            <a:ext cx="7958137" cy="4927600"/>
            <a:chOff x="0" y="1389063"/>
            <a:chExt cx="9144000" cy="5165868"/>
          </a:xfrm>
        </p:grpSpPr>
        <p:pic>
          <p:nvPicPr>
            <p:cNvPr id="20487" name="Picture 4"/>
            <p:cNvPicPr>
              <a:picLocks noChangeAspect="1" noChangeArrowheads="1"/>
            </p:cNvPicPr>
            <p:nvPr/>
          </p:nvPicPr>
          <p:blipFill>
            <a:blip r:embed="rId3" cstate="print"/>
            <a:srcRect/>
            <a:stretch>
              <a:fillRect/>
            </a:stretch>
          </p:blipFill>
          <p:spPr bwMode="auto">
            <a:xfrm>
              <a:off x="2024063" y="1389063"/>
              <a:ext cx="4705350" cy="4978400"/>
            </a:xfrm>
            <a:prstGeom prst="rect">
              <a:avLst/>
            </a:prstGeom>
            <a:noFill/>
            <a:ln w="9525">
              <a:noFill/>
              <a:miter lim="800000"/>
              <a:headEnd/>
              <a:tailEnd/>
            </a:ln>
          </p:spPr>
        </p:pic>
        <p:sp>
          <p:nvSpPr>
            <p:cNvPr id="20488" name="Line 6"/>
            <p:cNvSpPr>
              <a:spLocks noChangeShapeType="1"/>
            </p:cNvSpPr>
            <p:nvPr/>
          </p:nvSpPr>
          <p:spPr bwMode="auto">
            <a:xfrm>
              <a:off x="6481763" y="3206750"/>
              <a:ext cx="887412" cy="0"/>
            </a:xfrm>
            <a:prstGeom prst="line">
              <a:avLst/>
            </a:prstGeom>
            <a:noFill/>
            <a:ln w="57150">
              <a:solidFill>
                <a:schemeClr val="hlink"/>
              </a:solidFill>
              <a:round/>
              <a:headEnd type="triangle" w="med" len="med"/>
              <a:tailEnd/>
            </a:ln>
          </p:spPr>
          <p:txBody>
            <a:bodyPr/>
            <a:lstStyle/>
            <a:p>
              <a:endParaRPr lang="en-US"/>
            </a:p>
          </p:txBody>
        </p:sp>
        <p:sp>
          <p:nvSpPr>
            <p:cNvPr id="20489" name="Text Box 7"/>
            <p:cNvSpPr txBox="1">
              <a:spLocks noChangeArrowheads="1"/>
            </p:cNvSpPr>
            <p:nvPr/>
          </p:nvSpPr>
          <p:spPr bwMode="auto">
            <a:xfrm>
              <a:off x="7369175" y="3027363"/>
              <a:ext cx="1774825" cy="1251093"/>
            </a:xfrm>
            <a:prstGeom prst="rect">
              <a:avLst/>
            </a:prstGeom>
            <a:noFill/>
            <a:ln w="9525">
              <a:noFill/>
              <a:miter lim="800000"/>
              <a:headEnd/>
              <a:tailEnd/>
            </a:ln>
          </p:spPr>
          <p:txBody>
            <a:bodyPr>
              <a:spAutoFit/>
            </a:bodyPr>
            <a:lstStyle/>
            <a:p>
              <a:pPr>
                <a:spcBef>
                  <a:spcPct val="50000"/>
                </a:spcBef>
              </a:pPr>
              <a:r>
                <a:rPr lang="en-US"/>
                <a:t>Shows greater variability</a:t>
              </a:r>
            </a:p>
          </p:txBody>
        </p:sp>
        <p:sp>
          <p:nvSpPr>
            <p:cNvPr id="20490" name="Line 8"/>
            <p:cNvSpPr>
              <a:spLocks noChangeShapeType="1"/>
            </p:cNvSpPr>
            <p:nvPr/>
          </p:nvSpPr>
          <p:spPr bwMode="auto">
            <a:xfrm>
              <a:off x="1452563" y="2871788"/>
              <a:ext cx="806450" cy="0"/>
            </a:xfrm>
            <a:prstGeom prst="line">
              <a:avLst/>
            </a:prstGeom>
            <a:noFill/>
            <a:ln w="57150">
              <a:solidFill>
                <a:schemeClr val="hlink"/>
              </a:solidFill>
              <a:round/>
              <a:headEnd/>
              <a:tailEnd type="triangle" w="med" len="med"/>
            </a:ln>
          </p:spPr>
          <p:txBody>
            <a:bodyPr/>
            <a:lstStyle/>
            <a:p>
              <a:endParaRPr lang="en-US"/>
            </a:p>
          </p:txBody>
        </p:sp>
        <p:sp>
          <p:nvSpPr>
            <p:cNvPr id="20491" name="Text Box 9"/>
            <p:cNvSpPr txBox="1">
              <a:spLocks noChangeArrowheads="1"/>
            </p:cNvSpPr>
            <p:nvPr/>
          </p:nvSpPr>
          <p:spPr bwMode="auto">
            <a:xfrm>
              <a:off x="255588" y="2144713"/>
              <a:ext cx="1438275" cy="2020997"/>
            </a:xfrm>
            <a:prstGeom prst="rect">
              <a:avLst/>
            </a:prstGeom>
            <a:noFill/>
            <a:ln w="9525">
              <a:noFill/>
              <a:miter lim="800000"/>
              <a:headEnd/>
              <a:tailEnd/>
            </a:ln>
          </p:spPr>
          <p:txBody>
            <a:bodyPr>
              <a:spAutoFit/>
            </a:bodyPr>
            <a:lstStyle/>
            <a:p>
              <a:pPr>
                <a:spcBef>
                  <a:spcPct val="50000"/>
                </a:spcBef>
              </a:pPr>
              <a:r>
                <a:rPr lang="en-US"/>
                <a:t>These values fall together closely</a:t>
              </a:r>
            </a:p>
          </p:txBody>
        </p:sp>
        <p:sp>
          <p:nvSpPr>
            <p:cNvPr id="20492" name="Line 10"/>
            <p:cNvSpPr>
              <a:spLocks noChangeShapeType="1"/>
            </p:cNvSpPr>
            <p:nvPr/>
          </p:nvSpPr>
          <p:spPr bwMode="auto">
            <a:xfrm>
              <a:off x="2097088" y="5600700"/>
              <a:ext cx="1009650" cy="0"/>
            </a:xfrm>
            <a:prstGeom prst="line">
              <a:avLst/>
            </a:prstGeom>
            <a:noFill/>
            <a:ln w="57150">
              <a:solidFill>
                <a:schemeClr val="hlink"/>
              </a:solidFill>
              <a:round/>
              <a:headEnd/>
              <a:tailEnd type="triangle" w="med" len="med"/>
            </a:ln>
          </p:spPr>
          <p:txBody>
            <a:bodyPr/>
            <a:lstStyle/>
            <a:p>
              <a:endParaRPr lang="en-US"/>
            </a:p>
          </p:txBody>
        </p:sp>
        <p:sp>
          <p:nvSpPr>
            <p:cNvPr id="20493" name="Text Box 12"/>
            <p:cNvSpPr txBox="1">
              <a:spLocks noChangeArrowheads="1"/>
            </p:cNvSpPr>
            <p:nvPr/>
          </p:nvSpPr>
          <p:spPr bwMode="auto">
            <a:xfrm>
              <a:off x="0" y="5303838"/>
              <a:ext cx="2030413" cy="1251093"/>
            </a:xfrm>
            <a:prstGeom prst="rect">
              <a:avLst/>
            </a:prstGeom>
            <a:noFill/>
            <a:ln w="9525">
              <a:noFill/>
              <a:miter lim="800000"/>
              <a:headEnd/>
              <a:tailEnd/>
            </a:ln>
          </p:spPr>
          <p:txBody>
            <a:bodyPr>
              <a:spAutoFit/>
            </a:bodyPr>
            <a:lstStyle/>
            <a:p>
              <a:pPr>
                <a:spcBef>
                  <a:spcPct val="50000"/>
                </a:spcBef>
              </a:pPr>
              <a:r>
                <a:rPr lang="en-US"/>
                <a:t>Yet the ranges are equal!</a:t>
              </a:r>
            </a:p>
          </p:txBody>
        </p:sp>
        <p:sp>
          <p:nvSpPr>
            <p:cNvPr id="20494" name="Text Box 14"/>
            <p:cNvSpPr txBox="1">
              <a:spLocks noChangeArrowheads="1"/>
            </p:cNvSpPr>
            <p:nvPr/>
          </p:nvSpPr>
          <p:spPr bwMode="auto">
            <a:xfrm>
              <a:off x="6951663" y="4625975"/>
              <a:ext cx="2003425" cy="866142"/>
            </a:xfrm>
            <a:prstGeom prst="rect">
              <a:avLst/>
            </a:prstGeom>
            <a:noFill/>
            <a:ln w="9525">
              <a:noFill/>
              <a:miter lim="800000"/>
              <a:headEnd/>
              <a:tailEnd/>
            </a:ln>
          </p:spPr>
          <p:txBody>
            <a:bodyPr>
              <a:spAutoFit/>
            </a:bodyPr>
            <a:lstStyle/>
            <a:p>
              <a:pPr algn="ctr">
                <a:spcBef>
                  <a:spcPct val="50000"/>
                </a:spcBef>
              </a:pPr>
              <a:r>
                <a:rPr lang="en-US" b="1"/>
                <a:t>Importance of the IQR</a:t>
              </a:r>
            </a:p>
          </p:txBody>
        </p:sp>
        <p:sp>
          <p:nvSpPr>
            <p:cNvPr id="20495" name="Oval 15"/>
            <p:cNvSpPr>
              <a:spLocks noChangeArrowheads="1"/>
            </p:cNvSpPr>
            <p:nvPr/>
          </p:nvSpPr>
          <p:spPr bwMode="auto">
            <a:xfrm>
              <a:off x="6992938" y="4364038"/>
              <a:ext cx="1909762" cy="1344612"/>
            </a:xfrm>
            <a:prstGeom prst="ellipse">
              <a:avLst/>
            </a:prstGeom>
            <a:noFill/>
            <a:ln w="57150">
              <a:solidFill>
                <a:schemeClr val="hlink"/>
              </a:solidFill>
              <a:round/>
              <a:headEnd/>
              <a:tailEnd/>
            </a:ln>
          </p:spPr>
          <p:txBody>
            <a:bodyPr wrap="none" anchor="ctr"/>
            <a:lstStyle/>
            <a:p>
              <a:endParaRPr lang="en-US"/>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33400" y="188913"/>
            <a:ext cx="6964362" cy="1143000"/>
          </a:xfrm>
        </p:spPr>
        <p:txBody>
          <a:bodyPr>
            <a:normAutofit/>
          </a:bodyPr>
          <a:lstStyle/>
          <a:p>
            <a:pPr>
              <a:defRPr/>
            </a:pPr>
            <a:r>
              <a:rPr lang="en-US" dirty="0" smtClean="0">
                <a:cs typeface="+mj-cs"/>
              </a:rPr>
              <a:t>Variance</a:t>
            </a:r>
          </a:p>
        </p:txBody>
      </p:sp>
      <p:sp>
        <p:nvSpPr>
          <p:cNvPr id="21507" name="Rectangle 3"/>
          <p:cNvSpPr>
            <a:spLocks noChangeArrowheads="1"/>
          </p:cNvSpPr>
          <p:nvPr/>
        </p:nvSpPr>
        <p:spPr bwMode="auto">
          <a:xfrm>
            <a:off x="630237" y="1447800"/>
            <a:ext cx="7007225" cy="4114800"/>
          </a:xfrm>
          <a:prstGeom prst="rect">
            <a:avLst/>
          </a:prstGeom>
          <a:noFill/>
          <a:ln w="9525">
            <a:noFill/>
            <a:miter lim="800000"/>
            <a:headEnd/>
            <a:tailEnd/>
          </a:ln>
        </p:spPr>
        <p:txBody>
          <a:bodyPr lIns="90488" tIns="44450" rIns="90488" bIns="44450"/>
          <a:lstStyle/>
          <a:p>
            <a:pPr marL="342900" indent="-342900">
              <a:spcBef>
                <a:spcPct val="20000"/>
              </a:spcBef>
              <a:buFontTx/>
              <a:buChar char="•"/>
            </a:pPr>
            <a:r>
              <a:rPr lang="en-US" sz="3200" b="1" dirty="0">
                <a:solidFill>
                  <a:schemeClr val="hlink"/>
                </a:solidFill>
              </a:rPr>
              <a:t>Variance</a:t>
            </a:r>
            <a:r>
              <a:rPr lang="en-US" sz="3200" dirty="0">
                <a:solidFill>
                  <a:schemeClr val="hlink"/>
                </a:solidFill>
              </a:rPr>
              <a:t> </a:t>
            </a:r>
            <a:r>
              <a:rPr lang="en-US" sz="3200" dirty="0"/>
              <a:t>– A measure of variation for </a:t>
            </a:r>
            <a:r>
              <a:rPr lang="en-US" sz="3200" b="1" dirty="0"/>
              <a:t>interval-ratio</a:t>
            </a:r>
            <a:r>
              <a:rPr lang="en-US" sz="3200" dirty="0"/>
              <a:t> variables; it is the average of the squared deviations from the mean</a:t>
            </a:r>
          </a:p>
        </p:txBody>
      </p:sp>
      <p:graphicFrame>
        <p:nvGraphicFramePr>
          <p:cNvPr id="21508" name="Object 4">
            <a:hlinkClick r:id="" action="ppaction://ole?verb=0"/>
          </p:cNvPr>
          <p:cNvGraphicFramePr>
            <a:graphicFrameLocks/>
          </p:cNvGraphicFramePr>
          <p:nvPr/>
        </p:nvGraphicFramePr>
        <p:xfrm>
          <a:off x="1676400" y="3475037"/>
          <a:ext cx="4933950" cy="2468563"/>
        </p:xfrm>
        <a:graphic>
          <a:graphicData uri="http://schemas.openxmlformats.org/presentationml/2006/ole">
            <p:oleObj spid="_x0000_s20482" name="Equation" r:id="rId4" imgW="1205977" imgH="634725" progId="Equation.3">
              <p:embed/>
            </p:oleObj>
          </a:graphicData>
        </a:graphic>
      </p:graphicFrame>
      <p:sp>
        <p:nvSpPr>
          <p:cNvPr id="21509" name="Rectangle 5"/>
          <p:cNvSpPr>
            <a:spLocks noChangeArrowheads="1"/>
          </p:cNvSpPr>
          <p:nvPr/>
        </p:nvSpPr>
        <p:spPr bwMode="auto">
          <a:xfrm>
            <a:off x="2346325" y="4841875"/>
            <a:ext cx="5610225" cy="457200"/>
          </a:xfrm>
          <a:prstGeom prst="rect">
            <a:avLst/>
          </a:prstGeom>
          <a:noFill/>
          <a:ln w="9525">
            <a:noFill/>
            <a:miter lim="800000"/>
            <a:headEnd/>
            <a:tailEnd/>
          </a:ln>
        </p:spPr>
        <p:txBody>
          <a:bodyPr wrap="none" anchor="ct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33400" y="133350"/>
            <a:ext cx="7146925" cy="1143000"/>
          </a:xfrm>
        </p:spPr>
        <p:txBody>
          <a:bodyPr>
            <a:normAutofit/>
          </a:bodyPr>
          <a:lstStyle/>
          <a:p>
            <a:pPr>
              <a:defRPr/>
            </a:pPr>
            <a:r>
              <a:rPr lang="en-US" dirty="0" smtClean="0">
                <a:cs typeface="+mj-cs"/>
              </a:rPr>
              <a:t>Standard Deviation</a:t>
            </a:r>
          </a:p>
        </p:txBody>
      </p:sp>
      <p:sp>
        <p:nvSpPr>
          <p:cNvPr id="22531" name="Rectangle 3"/>
          <p:cNvSpPr>
            <a:spLocks noChangeArrowheads="1"/>
          </p:cNvSpPr>
          <p:nvPr/>
        </p:nvSpPr>
        <p:spPr bwMode="auto">
          <a:xfrm>
            <a:off x="533400" y="1633538"/>
            <a:ext cx="7481887" cy="4114800"/>
          </a:xfrm>
          <a:prstGeom prst="rect">
            <a:avLst/>
          </a:prstGeom>
          <a:noFill/>
          <a:ln w="9525">
            <a:noFill/>
            <a:miter lim="800000"/>
            <a:headEnd/>
            <a:tailEnd/>
          </a:ln>
        </p:spPr>
        <p:txBody>
          <a:bodyPr lIns="90488" tIns="44450" rIns="90488" bIns="44450"/>
          <a:lstStyle/>
          <a:p>
            <a:pPr marL="342900" indent="-342900">
              <a:spcBef>
                <a:spcPct val="20000"/>
              </a:spcBef>
              <a:buFontTx/>
              <a:buChar char="•"/>
            </a:pPr>
            <a:r>
              <a:rPr lang="en-US" sz="3000" b="1" dirty="0">
                <a:solidFill>
                  <a:schemeClr val="hlink"/>
                </a:solidFill>
              </a:rPr>
              <a:t>Standard Deviation</a:t>
            </a:r>
            <a:r>
              <a:rPr lang="en-US" sz="3000" dirty="0"/>
              <a:t> – A measure of variation for </a:t>
            </a:r>
            <a:r>
              <a:rPr lang="en-US" sz="3000" b="1" dirty="0"/>
              <a:t>interval-ratio</a:t>
            </a:r>
            <a:r>
              <a:rPr lang="en-US" sz="3000" dirty="0"/>
              <a:t> variables; it is equal to the square root of the variance.</a:t>
            </a:r>
          </a:p>
        </p:txBody>
      </p:sp>
      <p:graphicFrame>
        <p:nvGraphicFramePr>
          <p:cNvPr id="22532" name="Object 4">
            <a:hlinkClick r:id="" action="ppaction://ole?verb=0"/>
          </p:cNvPr>
          <p:cNvGraphicFramePr>
            <a:graphicFrameLocks/>
          </p:cNvGraphicFramePr>
          <p:nvPr/>
        </p:nvGraphicFramePr>
        <p:xfrm>
          <a:off x="1392238" y="3219450"/>
          <a:ext cx="6111875" cy="2433638"/>
        </p:xfrm>
        <a:graphic>
          <a:graphicData uri="http://schemas.openxmlformats.org/presentationml/2006/ole">
            <p:oleObj spid="_x0000_s21506" name="Equation" r:id="rId4" imgW="1727200" imgH="685800" progId="Equation.3">
              <p:embed/>
            </p:oleObj>
          </a:graphicData>
        </a:graphic>
      </p:graphicFrame>
    </p:spTree>
  </p:cSld>
  <p:clrMapOvr>
    <a:masterClrMapping/>
  </p:clrMapOvr>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FFFFFF"/>
      </a:dk2>
      <a:lt2>
        <a:srgbClr val="FFFFFF"/>
      </a:lt2>
      <a:accent1>
        <a:srgbClr val="000000"/>
      </a:accent1>
      <a:accent2>
        <a:srgbClr val="96001D"/>
      </a:accent2>
      <a:accent3>
        <a:srgbClr val="EA043B"/>
      </a:accent3>
      <a:accent4>
        <a:srgbClr val="92D050"/>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70</TotalTime>
  <Words>453</Words>
  <Application>Microsoft Office PowerPoint</Application>
  <PresentationFormat>On-screen Show (4:3)</PresentationFormat>
  <Paragraphs>42</Paragraphs>
  <Slides>12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Median</vt:lpstr>
      <vt:lpstr>Equation</vt:lpstr>
      <vt:lpstr>Chapter 4: Measures of Variability</vt:lpstr>
      <vt:lpstr>Chapter 4: Measures of Variability</vt:lpstr>
      <vt:lpstr>The Importance of Measuring Variability</vt:lpstr>
      <vt:lpstr>Slide 4</vt:lpstr>
      <vt:lpstr>The Range</vt:lpstr>
      <vt:lpstr>Inter-Quartile Range</vt:lpstr>
      <vt:lpstr>The Difference Between the Range and IQR</vt:lpstr>
      <vt:lpstr>Variance</vt:lpstr>
      <vt:lpstr>Standard Deviation</vt:lpstr>
      <vt:lpstr>Finding the Mean</vt:lpstr>
      <vt:lpstr>Finding the Standard Deviation</vt:lpstr>
      <vt:lpstr>Considerations for Choosing a Measure of Variability</vt:lpstr>
    </vt:vector>
  </TitlesOfParts>
  <Company>Sage Publications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rleblond</dc:creator>
  <cp:lastModifiedBy>yvissing</cp:lastModifiedBy>
  <cp:revision>11</cp:revision>
  <dcterms:created xsi:type="dcterms:W3CDTF">2011-09-22T23:39:05Z</dcterms:created>
  <dcterms:modified xsi:type="dcterms:W3CDTF">2012-01-17T01:50:23Z</dcterms:modified>
</cp:coreProperties>
</file>