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1D"/>
    <a:srgbClr val="760016"/>
    <a:srgbClr val="FFFFFF"/>
    <a:srgbClr val="EA04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219ED-BCB3-4851-A675-7622D56AD15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C4630-7674-45DC-A372-C03677FC7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760016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rgbClr val="EA043B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Leon-Guerrero and Frankfort-Nachmias, </a:t>
            </a:r>
          </a:p>
          <a:p>
            <a:r>
              <a:rPr lang="en-US" dirty="0" smtClean="0"/>
              <a:t>Essentials of Statistics for a Diverse Society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rgbClr val="96001D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57200" y="6324600"/>
            <a:ext cx="8305800" cy="228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Leon-Guerrero/Frankfort-Nachmias: Essentials of Social Statistics for a Diverse Society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© 2012 SAGE Publications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D05A0AC-32CE-4AEE-904C-2B70FFF5ACC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842F1F86-D63B-4FE8-A6B2-4C1B154DC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57200" y="6324600"/>
            <a:ext cx="8305800" cy="2286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Leon-Guerrero/Frankfort-Nachmias: Essentials of Social Statistics for a Diverse Society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© 2012 SAGE Publications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rgbClr val="96001D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1.doc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2.doc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3.doc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4.doc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5.doc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6.doc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9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0.bin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667000"/>
            <a:ext cx="6477000" cy="3200400"/>
          </a:xfrm>
        </p:spPr>
        <p:txBody>
          <a:bodyPr/>
          <a:lstStyle/>
          <a:p>
            <a:r>
              <a:rPr lang="en-US" dirty="0" smtClean="0"/>
              <a:t>Chapter 8: Relationships Between Two Variables</a:t>
            </a:r>
            <a:endParaRPr lang="en-US" dirty="0"/>
          </a:p>
        </p:txBody>
      </p:sp>
      <p:sp>
        <p:nvSpPr>
          <p:cNvPr id="4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Leon-Guerrero and Frankfort-Nachmias, </a:t>
            </a:r>
          </a:p>
          <a:p>
            <a:r>
              <a:rPr lang="en-US" dirty="0" smtClean="0"/>
              <a:t>Essentials of Statistics for a Diverse Society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44613" y="228600"/>
            <a:ext cx="7072312" cy="99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Existence of a Relationship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IV: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	Number of Traumas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DV: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	Support for Abortion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	If the number of traumas were </a:t>
            </a:r>
            <a:r>
              <a:rPr lang="en-US" i="1" smtClean="0">
                <a:solidFill>
                  <a:schemeClr val="hlink"/>
                </a:solidFill>
                <a:ea typeface="ＭＳ Ｐゴシック" pitchFamily="34" charset="-128"/>
              </a:rPr>
              <a:t>unrelated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to attitudes toward abortion among women, then we would expect to find equal percentages of women who are pro-choice (or pro-life), regardless of the number of traumas experienced.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5713" y="214313"/>
            <a:ext cx="7278687" cy="8921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Existence of the Relationship </a:t>
            </a: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298" y="2109787"/>
            <a:ext cx="7708302" cy="362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25" y="179388"/>
            <a:ext cx="8007350" cy="854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+mj-cs"/>
              </a:rPr>
              <a:t>Determining the Strength of the Relationship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714500"/>
            <a:ext cx="7251700" cy="43815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 quick method is to examine the percentage difference across the different categories of the </a:t>
            </a:r>
            <a:r>
              <a:rPr lang="en-US" i="1" smtClean="0">
                <a:solidFill>
                  <a:srgbClr val="FF0000"/>
                </a:solidFill>
                <a:ea typeface="ＭＳ Ｐゴシック" pitchFamily="34" charset="-128"/>
              </a:rPr>
              <a:t>independent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variable. </a:t>
            </a:r>
          </a:p>
          <a:p>
            <a:endParaRPr lang="en-US" sz="10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The </a:t>
            </a:r>
            <a:r>
              <a:rPr lang="en-US" i="1" smtClean="0">
                <a:solidFill>
                  <a:srgbClr val="FF0000"/>
                </a:solidFill>
                <a:ea typeface="ＭＳ Ｐゴシック" pitchFamily="34" charset="-128"/>
              </a:rPr>
              <a:t>larger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the percentage difference across the categories, the </a:t>
            </a:r>
            <a:r>
              <a:rPr lang="en-US" i="1" smtClean="0">
                <a:solidFill>
                  <a:srgbClr val="FF0000"/>
                </a:solidFill>
                <a:ea typeface="ＭＳ Ｐゴシック" pitchFamily="34" charset="-128"/>
              </a:rPr>
              <a:t>stronger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the association.</a:t>
            </a:r>
          </a:p>
          <a:p>
            <a:endParaRPr lang="en-US" sz="10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We rarely see a situation with either a 0%  or a 100% difference.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utoUpdateAnimBg="0"/>
      <p:bldP spid="1966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3" y="195263"/>
            <a:ext cx="7772400" cy="9366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Direction of the Relationship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423988"/>
            <a:ext cx="6962775" cy="4672012"/>
          </a:xfrm>
        </p:spPr>
        <p:txBody>
          <a:bodyPr/>
          <a:lstStyle/>
          <a:p>
            <a:pPr>
              <a:buFontTx/>
              <a:buNone/>
            </a:pPr>
            <a:endParaRPr lang="en-US" sz="2800" b="1" i="1" smtClean="0">
              <a:solidFill>
                <a:srgbClr val="008600"/>
              </a:solidFill>
              <a:ea typeface="ＭＳ Ｐゴシック" pitchFamily="34" charset="-128"/>
            </a:endParaRPr>
          </a:p>
          <a:p>
            <a:r>
              <a:rPr lang="en-US" sz="2800" b="1" i="1" smtClean="0">
                <a:solidFill>
                  <a:schemeClr val="hlink"/>
                </a:solidFill>
                <a:ea typeface="ＭＳ Ｐゴシック" pitchFamily="34" charset="-128"/>
              </a:rPr>
              <a:t>Positive relationship</a:t>
            </a:r>
            <a:r>
              <a:rPr lang="en-US" sz="2800" smtClean="0">
                <a:solidFill>
                  <a:schemeClr val="hlink"/>
                </a:solidFill>
                <a:ea typeface="ＭＳ Ｐゴシック" pitchFamily="34" charset="-128"/>
              </a:rPr>
              <a:t>: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A bivariate relationship between two variables measured at the ordinal level or higher in which the variables vary in the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same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direction.</a:t>
            </a:r>
          </a:p>
          <a:p>
            <a:endParaRPr lang="en-US" sz="10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sz="2800" b="1" i="1" smtClean="0">
                <a:solidFill>
                  <a:schemeClr val="hlink"/>
                </a:solidFill>
                <a:ea typeface="ＭＳ Ｐゴシック" pitchFamily="34" charset="-128"/>
              </a:rPr>
              <a:t>Negative relationship</a:t>
            </a:r>
            <a:r>
              <a:rPr lang="en-US" sz="2800" smtClean="0">
                <a:solidFill>
                  <a:schemeClr val="hlink"/>
                </a:solidFill>
                <a:ea typeface="ＭＳ Ｐゴシック" pitchFamily="34" charset="-128"/>
              </a:rPr>
              <a:t>: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A bivariate relationship between two variables measured at the ordinal level or higher in which the variables vary in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opposite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directions.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utoUpdateAnimBg="0"/>
      <p:bldP spid="19865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93825" y="290513"/>
            <a:ext cx="7029450" cy="671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+mj-cs"/>
              </a:rPr>
              <a:t>A Positive Relationship</a:t>
            </a: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7" y="1676400"/>
            <a:ext cx="7300913" cy="43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223963" y="301625"/>
            <a:ext cx="7772400" cy="730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+mj-cs"/>
              </a:rPr>
              <a:t>A Negative Relationship</a:t>
            </a: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412" y="1981199"/>
            <a:ext cx="8053388" cy="320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28725" y="242888"/>
            <a:ext cx="7772400" cy="8334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Elaboration</a:t>
            </a:r>
          </a:p>
        </p:txBody>
      </p:sp>
      <p:sp>
        <p:nvSpPr>
          <p:cNvPr id="194563" name="Rectangle 1027"/>
          <p:cNvSpPr>
            <a:spLocks noGrp="1" noChangeArrowheads="1"/>
          </p:cNvSpPr>
          <p:nvPr>
            <p:ph idx="1"/>
          </p:nvPr>
        </p:nvSpPr>
        <p:spPr>
          <a:xfrm>
            <a:off x="1643063" y="1495425"/>
            <a:ext cx="6796087" cy="4600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Elaboration</a:t>
            </a:r>
            <a:r>
              <a:rPr lang="en-US" b="1" smtClean="0">
                <a:solidFill>
                  <a:srgbClr val="008600"/>
                </a:solidFill>
                <a:ea typeface="ＭＳ Ｐゴシック" pitchFamily="34" charset="-128"/>
              </a:rPr>
              <a:t> 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is a process designed to further explore a bivariate relationship; it involves the introduction of control variables.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 </a:t>
            </a:r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control variable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is an additional variable considered in a bivariate relationship.  The variable is controlled for when we take into account its effect on the variables in the bivariate relationship.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autoUpdateAnimBg="0"/>
      <p:bldP spid="1945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285750"/>
            <a:ext cx="7772400" cy="700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+mj-cs"/>
              </a:rPr>
              <a:t>Three Goals of Elaboration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1393825" y="1625600"/>
            <a:ext cx="7750175" cy="47053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Elaboration allows us to </a:t>
            </a:r>
            <a:r>
              <a:rPr lang="en-US" smtClean="0">
                <a:solidFill>
                  <a:schemeClr val="hlink"/>
                </a:solidFill>
                <a:ea typeface="ＭＳ Ｐゴシック" pitchFamily="34" charset="-128"/>
              </a:rPr>
              <a:t>test for non-spuriousness.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Elaboration </a:t>
            </a:r>
            <a:r>
              <a:rPr lang="en-US" smtClean="0">
                <a:solidFill>
                  <a:schemeClr val="hlink"/>
                </a:solidFill>
                <a:ea typeface="ＭＳ Ｐゴシック" pitchFamily="34" charset="-128"/>
              </a:rPr>
              <a:t>clarifies the causal sequence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of bivariate relationships by introducing variables hypothesized to intervene between the IV and DV.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Elaboration </a:t>
            </a:r>
            <a:r>
              <a:rPr lang="en-US" smtClean="0">
                <a:solidFill>
                  <a:schemeClr val="hlink"/>
                </a:solidFill>
                <a:ea typeface="ＭＳ Ｐゴシック" pitchFamily="34" charset="-128"/>
              </a:rPr>
              <a:t>specifies the different conditions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under which the original bivariate relationship might hold.</a:t>
            </a:r>
          </a:p>
          <a:p>
            <a:pPr marL="609600" indent="-609600"/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autoUpdateAnimBg="0"/>
      <p:bldP spid="2017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4913" y="319088"/>
            <a:ext cx="7772400" cy="7747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Process of Elaboration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1352550" y="1538288"/>
            <a:ext cx="7086600" cy="4557712"/>
          </a:xfrm>
        </p:spPr>
        <p:txBody>
          <a:bodyPr/>
          <a:lstStyle/>
          <a:p>
            <a:endParaRPr lang="en-US" b="1" i="1" smtClean="0">
              <a:solidFill>
                <a:srgbClr val="008600"/>
              </a:solidFill>
              <a:ea typeface="ＭＳ Ｐゴシック" pitchFamily="34" charset="-128"/>
            </a:endParaRPr>
          </a:p>
          <a:p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Partial tables: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bivariate tables that display the relationship between the IV and DV while controlling for a third variable.</a:t>
            </a:r>
          </a:p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Partial relationship: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the relationship between the IV and DV shown in a partial table.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utoUpdateAnimBg="0"/>
      <p:bldP spid="2058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7463" y="228600"/>
            <a:ext cx="7072312" cy="990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The Process of Elaboration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800" smtClean="0">
                <a:solidFill>
                  <a:schemeClr val="hlink"/>
                </a:solidFill>
                <a:ea typeface="ＭＳ Ｐゴシック" pitchFamily="34" charset="-128"/>
              </a:rPr>
              <a:t>Divide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the observations into subgroups on the basis of the control variable.  We have as many subgroups as there are categories in the control variable.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800" smtClean="0">
                <a:solidFill>
                  <a:schemeClr val="hlink"/>
                </a:solidFill>
                <a:ea typeface="ＭＳ Ｐゴシック" pitchFamily="34" charset="-128"/>
              </a:rPr>
              <a:t>Re-examine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the relationship between the original two variables separately for the control variable subgroups.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800" smtClean="0">
                <a:solidFill>
                  <a:schemeClr val="hlink"/>
                </a:solidFill>
                <a:ea typeface="ＭＳ Ｐゴシック" pitchFamily="34" charset="-128"/>
              </a:rPr>
              <a:t>Compare 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the partial relationships with the original bivariate relationship for the total group.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autoUpdateAnimBg="0"/>
      <p:bldP spid="2078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175" y="160338"/>
            <a:ext cx="7997825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Chapter 8: Relationships Between Two Variables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527175"/>
            <a:ext cx="7840663" cy="4729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Independent and Dependent Variables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How to Construct and Percentage a Bivariate Table	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Dealing with Ambiguous Relationships Between Variables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Properties of a Bivariate Relationship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Elaboration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Hypothesis Testing and Bivariate Tables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The Concept of Chi-Square as a Statistical Test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The Concept of Statistical Independence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The Structure of Hypothesis Testing with Chi-Square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Sample Size and Statistical Significance for Chi-Square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The Proportional Reduction of Error: A Brief Introduction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Lambda: A Measure of Association for Nominal Variables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</a:rPr>
              <a:t>Gamma: A Measure of Association for Ordinal Variables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3638" y="319088"/>
            <a:ext cx="7772400" cy="7175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Chi-Square as a Statistical Test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1317625" y="1539875"/>
            <a:ext cx="7121525" cy="455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smtClean="0">
                <a:solidFill>
                  <a:schemeClr val="hlink"/>
                </a:solidFill>
                <a:ea typeface="ＭＳ Ｐゴシック" pitchFamily="34" charset="-128"/>
              </a:rPr>
              <a:t>Chi-square test: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an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inferential statistics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technique designed to test for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significant relationships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between two variables organized in a bivariate table.</a:t>
            </a:r>
          </a:p>
          <a:p>
            <a:pPr>
              <a:lnSpc>
                <a:spcPct val="90000"/>
              </a:lnSpc>
            </a:pPr>
            <a:endParaRPr lang="en-US" sz="16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Chi-square requires </a:t>
            </a:r>
            <a:r>
              <a:rPr lang="en-US" sz="2800" b="1" smtClean="0">
                <a:solidFill>
                  <a:schemeClr val="hlink"/>
                </a:solidFill>
                <a:ea typeface="ＭＳ Ｐゴシック" pitchFamily="34" charset="-128"/>
              </a:rPr>
              <a:t>no assumptions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about the shape of the population distribution from which a sample is drawn.</a:t>
            </a:r>
          </a:p>
          <a:p>
            <a:pPr>
              <a:lnSpc>
                <a:spcPct val="90000"/>
              </a:lnSpc>
            </a:pPr>
            <a:endParaRPr lang="en-US" sz="16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It can be applied to </a:t>
            </a:r>
            <a:r>
              <a:rPr lang="en-US" sz="2800" b="1" smtClean="0">
                <a:solidFill>
                  <a:schemeClr val="hlink"/>
                </a:solidFill>
                <a:ea typeface="ＭＳ Ｐゴシック" pitchFamily="34" charset="-128"/>
              </a:rPr>
              <a:t>nominally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or </a:t>
            </a:r>
            <a:r>
              <a:rPr lang="en-US" sz="2800" b="1" smtClean="0">
                <a:solidFill>
                  <a:schemeClr val="hlink"/>
                </a:solidFill>
                <a:ea typeface="ＭＳ Ｐゴシック" pitchFamily="34" charset="-128"/>
              </a:rPr>
              <a:t>ordinally</a:t>
            </a:r>
            <a:r>
              <a:rPr lang="en-US" sz="2800" smtClean="0">
                <a:solidFill>
                  <a:srgbClr val="FF5050"/>
                </a:solidFill>
                <a:ea typeface="ＭＳ Ｐゴシック" pitchFamily="34" charset="-128"/>
              </a:rPr>
              <a:t> 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measured variables.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8" y="228600"/>
            <a:ext cx="7072312" cy="99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Statistical Independence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87500" y="2187575"/>
            <a:ext cx="6851650" cy="3908425"/>
          </a:xfrm>
        </p:spPr>
        <p:txBody>
          <a:bodyPr/>
          <a:lstStyle/>
          <a:p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Independence (statistical):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the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absence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of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association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between two cross-tabulated variables.  The percentage distributions of the dependent variable within each category of the independent variable are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identical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300038"/>
            <a:ext cx="7772400" cy="671512"/>
          </a:xfrm>
        </p:spPr>
        <p:txBody>
          <a:bodyPr/>
          <a:lstStyle/>
          <a:p>
            <a:pPr>
              <a:defRPr/>
            </a:pPr>
            <a:r>
              <a:rPr lang="en-US" sz="3800" dirty="0" smtClean="0">
                <a:cs typeface="+mj-cs"/>
              </a:rPr>
              <a:t>Hypothesis Testing with Chi-Square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1470025" y="1649413"/>
            <a:ext cx="6980238" cy="45878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Making assumptions (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random sampling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)</a:t>
            </a:r>
          </a:p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Stating the research and null hypotheses and selecting alpha</a:t>
            </a:r>
          </a:p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Selecting the sampling distribution and specifying the test statistic</a:t>
            </a:r>
          </a:p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Computing the test statistic</a:t>
            </a:r>
          </a:p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endParaRPr lang="en-US" sz="14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80000"/>
              </a:lnSpc>
              <a:buFont typeface="Tw Cen MT" pitchFamily="34" charset="0"/>
              <a:buAutoNum type="arabicParenR"/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Making a decision and interpreting the results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endParaRPr lang="en-US" sz="2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4275" y="327025"/>
            <a:ext cx="7772400" cy="6873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The Assumptions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352550" y="1622425"/>
            <a:ext cx="7086600" cy="4697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smtClean="0">
                <a:solidFill>
                  <a:srgbClr val="000000"/>
                </a:solidFill>
                <a:ea typeface="ＭＳ Ｐゴシック" pitchFamily="34" charset="-128"/>
              </a:rPr>
              <a:t>The chi-square test requires </a:t>
            </a:r>
            <a:r>
              <a:rPr lang="en-US" sz="3000" b="1" smtClean="0">
                <a:solidFill>
                  <a:schemeClr val="hlink"/>
                </a:solidFill>
                <a:ea typeface="ＭＳ Ｐゴシック" pitchFamily="34" charset="-128"/>
              </a:rPr>
              <a:t>no assumptions</a:t>
            </a:r>
            <a:r>
              <a:rPr lang="en-US" sz="3000" smtClean="0">
                <a:solidFill>
                  <a:srgbClr val="000000"/>
                </a:solidFill>
                <a:ea typeface="ＭＳ Ｐゴシック" pitchFamily="34" charset="-128"/>
              </a:rPr>
              <a:t> about the </a:t>
            </a:r>
            <a:r>
              <a:rPr lang="en-US" sz="3000" b="1" smtClean="0">
                <a:solidFill>
                  <a:srgbClr val="000000"/>
                </a:solidFill>
                <a:ea typeface="ＭＳ Ｐゴシック" pitchFamily="34" charset="-128"/>
              </a:rPr>
              <a:t>shape of the population distribution</a:t>
            </a:r>
            <a:r>
              <a:rPr lang="en-US" sz="3000" smtClean="0">
                <a:solidFill>
                  <a:srgbClr val="000000"/>
                </a:solidFill>
                <a:ea typeface="ＭＳ Ｐゴシック" pitchFamily="34" charset="-128"/>
              </a:rPr>
              <a:t> from which the sample was drawn.</a:t>
            </a:r>
          </a:p>
          <a:p>
            <a:pPr>
              <a:lnSpc>
                <a:spcPct val="80000"/>
              </a:lnSpc>
            </a:pPr>
            <a:endParaRPr lang="en-US" sz="30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3000" smtClean="0">
                <a:solidFill>
                  <a:srgbClr val="000000"/>
                </a:solidFill>
                <a:ea typeface="ＭＳ Ｐゴシック" pitchFamily="34" charset="-128"/>
              </a:rPr>
              <a:t>However, like all inferential techniques it assumes </a:t>
            </a:r>
            <a:r>
              <a:rPr lang="en-US" sz="3000" b="1" smtClean="0">
                <a:solidFill>
                  <a:schemeClr val="hlink"/>
                </a:solidFill>
                <a:ea typeface="ＭＳ Ｐゴシック" pitchFamily="34" charset="-128"/>
              </a:rPr>
              <a:t>random sampling</a:t>
            </a:r>
            <a:r>
              <a:rPr lang="en-US" sz="3000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</a:p>
          <a:p>
            <a:pPr>
              <a:lnSpc>
                <a:spcPct val="80000"/>
              </a:lnSpc>
            </a:pPr>
            <a:endParaRPr lang="en-US" sz="30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3000" smtClean="0">
                <a:solidFill>
                  <a:srgbClr val="000000"/>
                </a:solidFill>
                <a:ea typeface="ＭＳ Ｐゴシック" pitchFamily="34" charset="-128"/>
              </a:rPr>
              <a:t>It can be applied to variables measured at a </a:t>
            </a:r>
            <a:r>
              <a:rPr lang="en-US" sz="3000" b="1" smtClean="0">
                <a:solidFill>
                  <a:schemeClr val="hlink"/>
                </a:solidFill>
                <a:ea typeface="ＭＳ Ｐゴシック" pitchFamily="34" charset="-128"/>
              </a:rPr>
              <a:t>nominal</a:t>
            </a:r>
            <a:r>
              <a:rPr lang="en-US" sz="3000" b="1" smtClean="0">
                <a:solidFill>
                  <a:srgbClr val="FF5050"/>
                </a:solidFill>
                <a:ea typeface="ＭＳ Ｐゴシック" pitchFamily="34" charset="-128"/>
              </a:rPr>
              <a:t> </a:t>
            </a:r>
            <a:r>
              <a:rPr lang="en-US" sz="3000" smtClean="0">
                <a:solidFill>
                  <a:srgbClr val="000000"/>
                </a:solidFill>
                <a:ea typeface="ＭＳ Ｐゴシック" pitchFamily="34" charset="-128"/>
              </a:rPr>
              <a:t>and/or an </a:t>
            </a:r>
            <a:r>
              <a:rPr lang="en-US" sz="3000" b="1" smtClean="0">
                <a:solidFill>
                  <a:schemeClr val="hlink"/>
                </a:solidFill>
                <a:ea typeface="ＭＳ Ｐゴシック" pitchFamily="34" charset="-128"/>
              </a:rPr>
              <a:t>ordinal</a:t>
            </a:r>
            <a:r>
              <a:rPr lang="en-US" sz="3000" smtClean="0">
                <a:solidFill>
                  <a:srgbClr val="000000"/>
                </a:solidFill>
                <a:ea typeface="ＭＳ Ｐゴシック" pitchFamily="34" charset="-128"/>
              </a:rPr>
              <a:t> level of measurement.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9725"/>
            <a:ext cx="7772400" cy="71755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Stating Research and Null Hypotheses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The </a:t>
            </a:r>
            <a:r>
              <a:rPr lang="en-US" sz="2800" b="1" smtClean="0">
                <a:solidFill>
                  <a:schemeClr val="hlink"/>
                </a:solidFill>
                <a:ea typeface="ＭＳ Ｐゴシック" pitchFamily="34" charset="-128"/>
              </a:rPr>
              <a:t>research</a:t>
            </a:r>
            <a:r>
              <a:rPr lang="en-US" sz="2800" b="1" smtClean="0">
                <a:solidFill>
                  <a:srgbClr val="FF5050"/>
                </a:solidFill>
                <a:ea typeface="ＭＳ Ｐゴシック" pitchFamily="34" charset="-128"/>
              </a:rPr>
              <a:t> </a:t>
            </a:r>
            <a:r>
              <a:rPr lang="en-US" sz="2800" b="1" smtClean="0">
                <a:solidFill>
                  <a:schemeClr val="hlink"/>
                </a:solidFill>
                <a:ea typeface="ＭＳ Ｐゴシック" pitchFamily="34" charset="-128"/>
              </a:rPr>
              <a:t>hypothesis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(</a:t>
            </a:r>
            <a:r>
              <a:rPr lang="en-US" sz="2800" i="1" smtClean="0">
                <a:solidFill>
                  <a:srgbClr val="000000"/>
                </a:solidFill>
                <a:ea typeface="ＭＳ Ｐゴシック" pitchFamily="34" charset="-128"/>
              </a:rPr>
              <a:t>H</a:t>
            </a:r>
            <a:r>
              <a:rPr lang="en-US" sz="2400" i="1" baseline="-25000" smtClean="0">
                <a:solidFill>
                  <a:srgbClr val="000000"/>
                </a:solidFill>
                <a:ea typeface="ＭＳ Ｐゴシック" pitchFamily="34" charset="-128"/>
              </a:rPr>
              <a:t>1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) proposes that the two variables are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related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in the population.</a:t>
            </a:r>
          </a:p>
          <a:p>
            <a:endParaRPr lang="en-US" sz="28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The </a:t>
            </a:r>
            <a:r>
              <a:rPr lang="en-US" sz="2800" b="1" smtClean="0">
                <a:solidFill>
                  <a:schemeClr val="hlink"/>
                </a:solidFill>
                <a:ea typeface="ＭＳ Ｐゴシック" pitchFamily="34" charset="-128"/>
              </a:rPr>
              <a:t>null hypothesis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(</a:t>
            </a:r>
            <a:r>
              <a:rPr lang="en-US" sz="2800" i="1" smtClean="0">
                <a:solidFill>
                  <a:srgbClr val="000000"/>
                </a:solidFill>
                <a:ea typeface="ＭＳ Ｐゴシック" pitchFamily="34" charset="-128"/>
              </a:rPr>
              <a:t>H</a:t>
            </a:r>
            <a:r>
              <a:rPr lang="en-US" sz="2400" i="1" baseline="-25000" smtClean="0">
                <a:solidFill>
                  <a:srgbClr val="000000"/>
                </a:solidFill>
                <a:ea typeface="ＭＳ Ｐゴシック" pitchFamily="34" charset="-128"/>
              </a:rPr>
              <a:t>0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) states that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no association exists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between the two cross-tabulated variables in the population, and therefore the variables are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statistically independent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2400"/>
            <a:ext cx="7772400" cy="51562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i="1" smtClean="0">
                <a:solidFill>
                  <a:srgbClr val="000000"/>
                </a:solidFill>
                <a:ea typeface="ＭＳ Ｐゴシック" pitchFamily="34" charset="-128"/>
              </a:rPr>
              <a:t>	</a:t>
            </a:r>
            <a:r>
              <a:rPr lang="en-US" sz="3600" i="1" smtClean="0">
                <a:solidFill>
                  <a:srgbClr val="000000"/>
                </a:solidFill>
                <a:ea typeface="ＭＳ Ｐゴシック" pitchFamily="34" charset="-128"/>
              </a:rPr>
              <a:t>H</a:t>
            </a:r>
            <a:r>
              <a:rPr lang="en-US" i="1" baseline="-25000" smtClean="0">
                <a:solidFill>
                  <a:srgbClr val="000000"/>
                </a:solidFill>
                <a:ea typeface="ＭＳ Ｐゴシック" pitchFamily="34" charset="-128"/>
              </a:rPr>
              <a:t>1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: The two variables are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related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in the population.  </a:t>
            </a:r>
          </a:p>
          <a:p>
            <a:endParaRPr lang="en-US" sz="16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	</a:t>
            </a:r>
            <a:r>
              <a:rPr lang="en-US" smtClean="0">
                <a:solidFill>
                  <a:schemeClr val="hlink"/>
                </a:solidFill>
                <a:ea typeface="ＭＳ Ｐゴシック" pitchFamily="34" charset="-128"/>
              </a:rPr>
              <a:t>Gender and fear of walking alone at night are </a:t>
            </a:r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statistically dependent</a:t>
            </a:r>
            <a:r>
              <a:rPr lang="en-US" smtClean="0">
                <a:solidFill>
                  <a:schemeClr val="hlink"/>
                </a:solidFill>
                <a:ea typeface="ＭＳ Ｐゴシック" pitchFamily="34" charset="-128"/>
              </a:rPr>
              <a:t>.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966913" y="4265613"/>
            <a:ext cx="6883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/>
              <a:t>No		83.3%		57.2%		71.1%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/>
              <a:t>Yes		16.7%		42.8%		28.9%</a:t>
            </a:r>
          </a:p>
          <a:p>
            <a:pPr>
              <a:spcBef>
                <a:spcPct val="50000"/>
              </a:spcBef>
            </a:pPr>
            <a:r>
              <a:rPr lang="en-US"/>
              <a:t>Total		100%		100%		100%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41513" y="3649663"/>
            <a:ext cx="6364287" cy="1397000"/>
            <a:chOff x="1365250" y="3708400"/>
            <a:chExt cx="6364288" cy="1397000"/>
          </a:xfrm>
        </p:grpSpPr>
        <p:sp>
          <p:nvSpPr>
            <p:cNvPr id="38919" name="Line 5"/>
            <p:cNvSpPr>
              <a:spLocks noChangeShapeType="1"/>
            </p:cNvSpPr>
            <p:nvPr/>
          </p:nvSpPr>
          <p:spPr bwMode="auto">
            <a:xfrm>
              <a:off x="1397000" y="5105400"/>
              <a:ext cx="622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0" name="Line 6"/>
            <p:cNvSpPr>
              <a:spLocks noChangeShapeType="1"/>
            </p:cNvSpPr>
            <p:nvPr/>
          </p:nvSpPr>
          <p:spPr bwMode="auto">
            <a:xfrm>
              <a:off x="1435100" y="4127500"/>
              <a:ext cx="622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1" name="Line 7"/>
            <p:cNvSpPr>
              <a:spLocks noChangeShapeType="1"/>
            </p:cNvSpPr>
            <p:nvPr/>
          </p:nvSpPr>
          <p:spPr bwMode="auto">
            <a:xfrm>
              <a:off x="1422400" y="3771900"/>
              <a:ext cx="622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Rectangle 8"/>
            <p:cNvSpPr>
              <a:spLocks noChangeArrowheads="1"/>
            </p:cNvSpPr>
            <p:nvPr/>
          </p:nvSpPr>
          <p:spPr bwMode="auto">
            <a:xfrm>
              <a:off x="1365250" y="3708400"/>
              <a:ext cx="6364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Afraid		Men		Women	Total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0955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i="1" smtClean="0">
                <a:solidFill>
                  <a:srgbClr val="000000"/>
                </a:solidFill>
                <a:ea typeface="ＭＳ Ｐゴシック" pitchFamily="34" charset="-128"/>
              </a:rPr>
              <a:t>   H</a:t>
            </a:r>
            <a:r>
              <a:rPr lang="en-US" i="1" baseline="-25000" smtClean="0">
                <a:solidFill>
                  <a:srgbClr val="000000"/>
                </a:solidFill>
                <a:ea typeface="ＭＳ Ｐゴシック" pitchFamily="34" charset="-128"/>
              </a:rPr>
              <a:t>0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: There is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no association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between the two variables.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  </a:t>
            </a:r>
          </a:p>
          <a:p>
            <a:endParaRPr lang="en-US" sz="1600" b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	</a:t>
            </a:r>
            <a:r>
              <a:rPr lang="en-US" smtClean="0">
                <a:solidFill>
                  <a:schemeClr val="hlink"/>
                </a:solidFill>
                <a:ea typeface="ＭＳ Ｐゴシック" pitchFamily="34" charset="-128"/>
              </a:rPr>
              <a:t>Gender and fear of walking alone at night are </a:t>
            </a:r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statistically independent</a:t>
            </a:r>
            <a:r>
              <a:rPr lang="en-US" smtClean="0">
                <a:solidFill>
                  <a:schemeClr val="hlink"/>
                </a:solidFill>
                <a:ea typeface="ＭＳ Ｐゴシック" pitchFamily="34" charset="-128"/>
              </a:rPr>
              <a:t>.</a:t>
            </a: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9939" name="Text Box 9"/>
          <p:cNvSpPr txBox="1">
            <a:spLocks noChangeArrowheads="1"/>
          </p:cNvSpPr>
          <p:nvPr/>
        </p:nvSpPr>
        <p:spPr bwMode="auto">
          <a:xfrm>
            <a:off x="1831975" y="327183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Afraid		Men		Women	Total</a:t>
            </a:r>
          </a:p>
        </p:txBody>
      </p:sp>
      <p:sp>
        <p:nvSpPr>
          <p:cNvPr id="39940" name="Line 10"/>
          <p:cNvSpPr>
            <a:spLocks noChangeShapeType="1"/>
          </p:cNvSpPr>
          <p:nvPr/>
        </p:nvSpPr>
        <p:spPr bwMode="auto">
          <a:xfrm>
            <a:off x="1944688" y="4233863"/>
            <a:ext cx="622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Line 11"/>
          <p:cNvSpPr>
            <a:spLocks noChangeShapeType="1"/>
          </p:cNvSpPr>
          <p:nvPr/>
        </p:nvSpPr>
        <p:spPr bwMode="auto">
          <a:xfrm>
            <a:off x="1944688" y="3760788"/>
            <a:ext cx="622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Text Box 12"/>
          <p:cNvSpPr txBox="1">
            <a:spLocks noChangeArrowheads="1"/>
          </p:cNvSpPr>
          <p:nvPr/>
        </p:nvSpPr>
        <p:spPr bwMode="auto">
          <a:xfrm>
            <a:off x="1933575" y="3881438"/>
            <a:ext cx="6578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/>
              <a:t>No		71.1%		71.1%		71.1%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/>
              <a:t>Yes		28.9%		28.9%		28.9%</a:t>
            </a:r>
          </a:p>
          <a:p>
            <a:pPr>
              <a:spcBef>
                <a:spcPct val="50000"/>
              </a:spcBef>
            </a:pPr>
            <a:r>
              <a:rPr lang="en-US"/>
              <a:t>Total		100%		100%		100%</a:t>
            </a:r>
          </a:p>
        </p:txBody>
      </p:sp>
      <p:sp>
        <p:nvSpPr>
          <p:cNvPr id="39943" name="Line 13"/>
          <p:cNvSpPr>
            <a:spLocks noChangeShapeType="1"/>
          </p:cNvSpPr>
          <p:nvPr/>
        </p:nvSpPr>
        <p:spPr bwMode="auto">
          <a:xfrm>
            <a:off x="1958975" y="4681538"/>
            <a:ext cx="622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The Concept of Expected Frequencies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1470025" y="1587500"/>
            <a:ext cx="6969125" cy="45085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smtClean="0">
                <a:solidFill>
                  <a:srgbClr val="CC0066"/>
                </a:solidFill>
                <a:ea typeface="ＭＳ Ｐゴシック" pitchFamily="34" charset="-128"/>
              </a:rPr>
              <a:t>	</a:t>
            </a:r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Expected frequencies f</a:t>
            </a:r>
            <a:r>
              <a:rPr lang="en-US" b="1" i="1" baseline="-25000" smtClean="0">
                <a:solidFill>
                  <a:schemeClr val="hlink"/>
                </a:solidFill>
                <a:ea typeface="ＭＳ Ｐゴシック" pitchFamily="34" charset="-128"/>
              </a:rPr>
              <a:t>e </a:t>
            </a:r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:</a:t>
            </a:r>
            <a:r>
              <a:rPr lang="en-US" smtClean="0">
                <a:solidFill>
                  <a:srgbClr val="CC0066"/>
                </a:solidFill>
                <a:ea typeface="ＭＳ Ｐゴシック" pitchFamily="34" charset="-128"/>
              </a:rPr>
              <a:t>  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the cell frequencies that would be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expected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in a bivariate table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if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the two tables were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statistically independent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</a:p>
          <a:p>
            <a:pPr>
              <a:buFontTx/>
              <a:buNone/>
            </a:pPr>
            <a:endParaRPr lang="en-US" sz="16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	</a:t>
            </a:r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Observed frequencies f</a:t>
            </a:r>
            <a:r>
              <a:rPr lang="en-US" b="1" i="1" baseline="-25000" smtClean="0">
                <a:solidFill>
                  <a:schemeClr val="hlink"/>
                </a:solidFill>
                <a:ea typeface="ＭＳ Ｐゴシック" pitchFamily="34" charset="-128"/>
              </a:rPr>
              <a:t>o</a:t>
            </a:r>
            <a:r>
              <a:rPr lang="en-US" b="1" i="1" smtClean="0">
                <a:solidFill>
                  <a:schemeClr val="hlink"/>
                </a:solidFill>
                <a:ea typeface="ＭＳ Ｐゴシック" pitchFamily="34" charset="-128"/>
              </a:rPr>
              <a:t>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the cell frequencies </a:t>
            </a:r>
            <a:r>
              <a:rPr lang="en-US" b="1" u="sng" smtClean="0">
                <a:solidFill>
                  <a:srgbClr val="000000"/>
                </a:solidFill>
                <a:ea typeface="ＭＳ Ｐゴシック" pitchFamily="34" charset="-128"/>
              </a:rPr>
              <a:t>actually</a:t>
            </a:r>
            <a:r>
              <a:rPr lang="en-US" u="sng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b="1" u="sng" smtClean="0">
                <a:solidFill>
                  <a:srgbClr val="000000"/>
                </a:solidFill>
                <a:ea typeface="ＭＳ Ｐゴシック" pitchFamily="34" charset="-128"/>
              </a:rPr>
              <a:t>observed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in a bivariate table.</a:t>
            </a:r>
          </a:p>
          <a:p>
            <a:pPr>
              <a:buFontTx/>
              <a:buNone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sz="36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327025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Calculating Expected Frequencies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1411288" y="3070225"/>
            <a:ext cx="7027862" cy="3495675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	To obtain the expected frequencies for any cell in any cross-tabulation in which the two variables are assumed independent,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multiply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the row and column totals for that cell and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divide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the product by the total number of cases in the table.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1222375" y="1574800"/>
            <a:ext cx="79216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800" i="1"/>
              <a:t>f</a:t>
            </a:r>
            <a:r>
              <a:rPr lang="en-US" sz="2800" i="1" baseline="-25000"/>
              <a:t>e </a:t>
            </a:r>
            <a:r>
              <a:rPr lang="en-US" sz="3200"/>
              <a:t>= </a:t>
            </a:r>
            <a:r>
              <a:rPr lang="en-US" sz="3200" u="sng"/>
              <a:t>(column marginal)(row marginal)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3200"/>
              <a:t>			    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  <p:bldP spid="15872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Chi-Square (obtained)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The test statistic that </a:t>
            </a:r>
            <a:r>
              <a:rPr lang="en-US" b="1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summarizes</a:t>
            </a:r>
            <a:r>
              <a:rPr lang="en-US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 the differences between the </a:t>
            </a:r>
            <a:r>
              <a:rPr lang="en-US" b="1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observed</a:t>
            </a:r>
            <a:r>
              <a:rPr lang="en-US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en-US" i="1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fo</a:t>
            </a:r>
            <a:r>
              <a:rPr lang="en-US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) and the </a:t>
            </a:r>
            <a:r>
              <a:rPr lang="en-US" b="1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expected</a:t>
            </a:r>
            <a:r>
              <a:rPr lang="en-US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en-US" i="1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fe</a:t>
            </a:r>
            <a:r>
              <a:rPr lang="en-US" smtClean="0">
                <a:solidFill>
                  <a:srgbClr val="000000"/>
                </a:solidFill>
                <a:latin typeface="Palatino" charset="0"/>
                <a:ea typeface="ＭＳ Ｐゴシック" pitchFamily="34" charset="-128"/>
                <a:cs typeface="Times New Roman" pitchFamily="18" charset="0"/>
              </a:rPr>
              <a:t>) frequencies in a bivariate table. </a:t>
            </a:r>
          </a:p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Introduction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Bivariate Analysis: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A statistical method designed to detect and describe the relationship between two variables.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Cross-Tabulation: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A technique for analyzing the relationship between two variables that have been organized in a table.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388" y="315913"/>
            <a:ext cx="7772400" cy="73342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Calculating the Obtained Chi-Square</a:t>
            </a:r>
          </a:p>
        </p:txBody>
      </p:sp>
      <p:graphicFrame>
        <p:nvGraphicFramePr>
          <p:cNvPr id="44035" name="Object 4">
            <a:hlinkClick r:id="" action="ppaction://ole?verb=0"/>
          </p:cNvPr>
          <p:cNvGraphicFramePr>
            <a:graphicFrameLocks/>
          </p:cNvGraphicFramePr>
          <p:nvPr>
            <p:ph idx="1"/>
          </p:nvPr>
        </p:nvGraphicFramePr>
        <p:xfrm>
          <a:off x="2184400" y="1703388"/>
          <a:ext cx="4752975" cy="2273300"/>
        </p:xfrm>
        <a:graphic>
          <a:graphicData uri="http://schemas.openxmlformats.org/presentationml/2006/ole">
            <p:oleObj spid="_x0000_s69634" name="Equation" r:id="rId4" imgW="1168400" imgH="558800" progId="Equation.3">
              <p:embed/>
            </p:oleObj>
          </a:graphicData>
        </a:graphic>
      </p:graphicFrame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822325" y="3790950"/>
            <a:ext cx="7608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1512888" y="4122738"/>
            <a:ext cx="64865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Where</a:t>
            </a:r>
            <a:r>
              <a:rPr lang="en-US" sz="3600" i="1"/>
              <a:t>  f</a:t>
            </a:r>
            <a:r>
              <a:rPr lang="en-US" sz="3600" i="1" baseline="-25000"/>
              <a:t>e</a:t>
            </a:r>
            <a:r>
              <a:rPr lang="en-US" sz="3600" baseline="-25000"/>
              <a:t>  </a:t>
            </a:r>
            <a:r>
              <a:rPr lang="en-US" sz="3600"/>
              <a:t>=  expected frequencies</a:t>
            </a:r>
            <a:endParaRPr lang="en-US" sz="3600" baseline="-25000"/>
          </a:p>
          <a:p>
            <a:r>
              <a:rPr lang="en-US" sz="3600" i="1"/>
              <a:t>            f</a:t>
            </a:r>
            <a:r>
              <a:rPr lang="en-US" sz="3600" i="1" baseline="-25000"/>
              <a:t>o</a:t>
            </a:r>
            <a:r>
              <a:rPr lang="en-US" sz="3600" i="1"/>
              <a:t> </a:t>
            </a:r>
            <a:r>
              <a:rPr lang="en-US" sz="3600"/>
              <a:t> = observed frequencies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388" y="361950"/>
            <a:ext cx="7772400" cy="606425"/>
          </a:xfrm>
        </p:spPr>
        <p:txBody>
          <a:bodyPr/>
          <a:lstStyle/>
          <a:p>
            <a:pPr>
              <a:defRPr/>
            </a:pPr>
            <a:r>
              <a:rPr lang="en-US" sz="3300" dirty="0" smtClean="0">
                <a:cs typeface="+mj-cs"/>
              </a:rPr>
              <a:t>The Sampling Distribution of Chi-Square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1598613" y="1530350"/>
            <a:ext cx="6840537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The sampling distribution of chi-square tells the </a:t>
            </a:r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probability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of getting values of chi-square,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assuming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no relationship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exists in the population.</a:t>
            </a:r>
          </a:p>
          <a:p>
            <a:pPr>
              <a:lnSpc>
                <a:spcPct val="90000"/>
              </a:lnSpc>
            </a:pPr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The chi-square sampling distributions depend on the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degrees of freedom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The </a:t>
            </a:r>
            <a:r>
              <a:rPr lang="en-US" sz="3600" b="1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</a:rPr>
              <a:t></a:t>
            </a:r>
            <a:r>
              <a:rPr lang="en-US" sz="3600" b="1" baseline="3000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</a:rPr>
              <a:t>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sampling distribution is not one distribution, but is </a:t>
            </a: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</a:rPr>
              <a:t>a family of distributions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. 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398463"/>
            <a:ext cx="7772400" cy="5905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cs typeface="+mj-cs"/>
              </a:rPr>
              <a:t>The Sampling Distribution of Chi-Square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1281113" y="1460500"/>
            <a:ext cx="7158037" cy="4635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The distributions are </a:t>
            </a:r>
            <a:r>
              <a:rPr lang="en-US" sz="2800" b="1" smtClean="0">
                <a:solidFill>
                  <a:schemeClr val="hlink"/>
                </a:solidFill>
                <a:ea typeface="ＭＳ Ｐゴシック" pitchFamily="34" charset="-128"/>
              </a:rPr>
              <a:t>positively skewed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.  The research hypothesis for the chi-square is </a:t>
            </a:r>
            <a:r>
              <a:rPr lang="en-US" sz="2800" b="1" u="sng" smtClean="0">
                <a:solidFill>
                  <a:srgbClr val="000000"/>
                </a:solidFill>
                <a:ea typeface="ＭＳ Ｐゴシック" pitchFamily="34" charset="-128"/>
              </a:rPr>
              <a:t>always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a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one-tailed test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. </a:t>
            </a:r>
          </a:p>
          <a:p>
            <a:pPr>
              <a:lnSpc>
                <a:spcPct val="90000"/>
              </a:lnSpc>
            </a:pPr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Chi-square values are </a:t>
            </a:r>
            <a:r>
              <a:rPr lang="en-US" sz="2800" b="1" u="sng" smtClean="0">
                <a:solidFill>
                  <a:srgbClr val="000000"/>
                </a:solidFill>
                <a:ea typeface="ＭＳ Ｐゴシック" pitchFamily="34" charset="-128"/>
              </a:rPr>
              <a:t>always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 positive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.  The minimum possible value is zero, with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no upper limit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to its maximum value.</a:t>
            </a:r>
          </a:p>
          <a:p>
            <a:pPr>
              <a:lnSpc>
                <a:spcPct val="90000"/>
              </a:lnSpc>
            </a:pPr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As the number of degrees of freedom increases, the </a:t>
            </a:r>
            <a:r>
              <a:rPr lang="en-US" b="1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</a:rPr>
              <a:t></a:t>
            </a:r>
            <a:r>
              <a:rPr lang="en-US" b="1" baseline="3000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</a:rPr>
              <a:t>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distribution becomes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more symmetrical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6877050" cy="46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398463"/>
            <a:ext cx="7772400" cy="5905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cs typeface="+mj-cs"/>
              </a:rPr>
              <a:t>The Sampling Distribution of Chi-Square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09688" y="228600"/>
            <a:ext cx="7456487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cs typeface="+mj-cs"/>
              </a:rPr>
              <a:t>Determining the Degrees of Freedom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1517650" y="1617663"/>
            <a:ext cx="6921500" cy="4478337"/>
          </a:xfrm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>
              <a:buFontTx/>
              <a:buNone/>
            </a:pPr>
            <a:r>
              <a:rPr lang="en-US" sz="3600" b="1" smtClean="0">
                <a:solidFill>
                  <a:srgbClr val="000000"/>
                </a:solidFill>
                <a:ea typeface="ＭＳ Ｐゴシック" pitchFamily="34" charset="-128"/>
              </a:rPr>
              <a:t>df = (r – 1)(c – 1)</a:t>
            </a:r>
          </a:p>
          <a:p>
            <a:endParaRPr lang="en-US" sz="3600" b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where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		r = the number of rows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		c = the number of columns</a:t>
            </a:r>
          </a:p>
          <a:p>
            <a:pPr>
              <a:buFontTx/>
              <a:buNone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28600"/>
            <a:ext cx="7343775" cy="990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Calculating Degrees of Freedom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1328738" y="1760538"/>
            <a:ext cx="7110412" cy="4335462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solidFill>
                  <a:srgbClr val="000000"/>
                </a:solidFill>
                <a:ea typeface="ＭＳ Ｐゴシック" pitchFamily="34" charset="-128"/>
              </a:rPr>
              <a:t>	How many degrees of freedom would a table with 3 rows and 2 columns have? </a:t>
            </a:r>
          </a:p>
          <a:p>
            <a:pPr>
              <a:buFontTx/>
              <a:buNone/>
            </a:pPr>
            <a:endParaRPr lang="en-US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(3 – 1)(2 – 1) =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3867150" y="3203575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438400" y="4165600"/>
            <a:ext cx="459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</a:rPr>
              <a:t>2 degrees of freedom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  <p:bldP spid="164868" grpId="0" autoUpdateAnimBg="0"/>
      <p:bldP spid="164869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62063" y="339725"/>
            <a:ext cx="7772400" cy="669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Limitations of the Chi-Square Test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1363663" y="1585913"/>
            <a:ext cx="7075487" cy="48402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The chi-square test does </a:t>
            </a:r>
            <a:r>
              <a:rPr lang="en-US" sz="2600" b="1" u="sng" smtClean="0">
                <a:solidFill>
                  <a:srgbClr val="000000"/>
                </a:solidFill>
                <a:ea typeface="ＭＳ Ｐゴシック" pitchFamily="34" charset="-128"/>
              </a:rPr>
              <a:t>not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give us much information about the </a:t>
            </a:r>
            <a:r>
              <a:rPr lang="en-US" sz="2600" b="1" i="1" smtClean="0">
                <a:solidFill>
                  <a:schemeClr val="hlink"/>
                </a:solidFill>
                <a:ea typeface="ＭＳ Ｐゴシック" pitchFamily="34" charset="-128"/>
              </a:rPr>
              <a:t>strength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of the relationship or its </a:t>
            </a:r>
            <a:r>
              <a:rPr lang="en-US" sz="2600" b="1" i="1" smtClean="0">
                <a:solidFill>
                  <a:schemeClr val="hlink"/>
                </a:solidFill>
                <a:ea typeface="ＭＳ Ｐゴシック" pitchFamily="34" charset="-128"/>
              </a:rPr>
              <a:t>substantive significance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in the population.</a:t>
            </a:r>
          </a:p>
          <a:p>
            <a:pPr marL="609600" indent="-609600">
              <a:lnSpc>
                <a:spcPct val="80000"/>
              </a:lnSpc>
            </a:pPr>
            <a:endParaRPr lang="en-US" sz="10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The chi-square test is </a:t>
            </a:r>
            <a:r>
              <a:rPr lang="en-US" sz="2600" b="1" smtClean="0">
                <a:solidFill>
                  <a:srgbClr val="000000"/>
                </a:solidFill>
                <a:ea typeface="ＭＳ Ｐゴシック" pitchFamily="34" charset="-128"/>
              </a:rPr>
              <a:t>sensitive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to </a:t>
            </a:r>
            <a:r>
              <a:rPr lang="en-US" sz="2600" b="1" i="1" smtClean="0">
                <a:solidFill>
                  <a:schemeClr val="hlink"/>
                </a:solidFill>
                <a:ea typeface="ＭＳ Ｐゴシック" pitchFamily="34" charset="-128"/>
              </a:rPr>
              <a:t>sample size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.  The size of the calculated chi-square is </a:t>
            </a:r>
            <a:r>
              <a:rPr lang="en-US" sz="2600" b="1" smtClean="0">
                <a:solidFill>
                  <a:srgbClr val="000000"/>
                </a:solidFill>
                <a:ea typeface="ＭＳ Ｐゴシック" pitchFamily="34" charset="-128"/>
              </a:rPr>
              <a:t>directly proportional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to the size of the sample, independent of the strength of the relationship between the variables.</a:t>
            </a:r>
          </a:p>
          <a:p>
            <a:pPr marL="609600" indent="-609600">
              <a:lnSpc>
                <a:spcPct val="80000"/>
              </a:lnSpc>
            </a:pPr>
            <a:endParaRPr lang="en-US" sz="10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The chi-square test is also </a:t>
            </a:r>
            <a:r>
              <a:rPr lang="en-US" sz="2600" b="1" smtClean="0">
                <a:solidFill>
                  <a:srgbClr val="000000"/>
                </a:solidFill>
                <a:ea typeface="ＭＳ Ｐゴシック" pitchFamily="34" charset="-128"/>
              </a:rPr>
              <a:t>sensitive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to </a:t>
            </a:r>
            <a:r>
              <a:rPr lang="en-US" sz="2600" b="1" smtClean="0">
                <a:solidFill>
                  <a:srgbClr val="000000"/>
                </a:solidFill>
                <a:ea typeface="ＭＳ Ｐゴシック" pitchFamily="34" charset="-128"/>
              </a:rPr>
              <a:t>small expected frequencies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in one or more of the cells in the table.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6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139700"/>
            <a:ext cx="7129462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Measures of Association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0" y="1814513"/>
            <a:ext cx="7531100" cy="31496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  <a:ea typeface="ＭＳ Ｐゴシック" pitchFamily="34" charset="-128"/>
              </a:rPr>
              <a:t>Measure of association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—a single summarizing number that reflects the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strength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of a relationship, indicates the usefulness of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predicting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the dependent variable from the independent variable, and often shows the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direction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of the relationship.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8563" y="68263"/>
            <a:ext cx="725170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Take your best guess?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2700" y="4102100"/>
            <a:ext cx="7707313" cy="40005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ct val="5000"/>
              </a:spcBef>
              <a:buFontTx/>
              <a:buNone/>
              <a:defRPr/>
            </a:pPr>
            <a:r>
              <a:rPr lang="en-US" sz="4000" dirty="0" smtClean="0">
                <a:solidFill>
                  <a:schemeClr val="hlink"/>
                </a:solidFill>
                <a:cs typeface="+mn-cs"/>
              </a:rPr>
              <a:t>The most common race/ethnicity for U.S. residents (e.g., </a:t>
            </a:r>
            <a:r>
              <a:rPr lang="en-US" sz="4000" b="1" dirty="0" smtClean="0">
                <a:solidFill>
                  <a:schemeClr val="hlink"/>
                </a:solidFill>
                <a:cs typeface="+mn-cs"/>
              </a:rPr>
              <a:t>the</a:t>
            </a:r>
            <a:r>
              <a:rPr lang="en-US" sz="40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4000" b="1" dirty="0" smtClean="0">
                <a:solidFill>
                  <a:schemeClr val="hlink"/>
                </a:solidFill>
                <a:cs typeface="+mn-cs"/>
              </a:rPr>
              <a:t>mode</a:t>
            </a:r>
            <a:r>
              <a:rPr lang="en-US" sz="4000" dirty="0" smtClean="0">
                <a:solidFill>
                  <a:schemeClr val="hlink"/>
                </a:solidFill>
                <a:cs typeface="+mn-cs"/>
              </a:rPr>
              <a:t>)!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08100" y="1730375"/>
            <a:ext cx="76406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70000"/>
              </a:spcBef>
            </a:pPr>
            <a:r>
              <a:rPr lang="en-US" sz="3200">
                <a:latin typeface="Tw Cen MT" pitchFamily="34" charset="0"/>
              </a:rPr>
              <a:t>If you know nothing else about a person except that he or she lives in United States and I asked you to guess his or her race/ethnicity, what would you guess?</a:t>
            </a:r>
            <a:endParaRPr lang="en-US" sz="3200" b="1">
              <a:latin typeface="Tw Cen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Take your best guess?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81163" y="1814513"/>
            <a:ext cx="7085012" cy="4495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3200" dirty="0" smtClean="0"/>
              <a:t>Now, if we know that this person lives in </a:t>
            </a:r>
            <a:r>
              <a:rPr lang="en-US" sz="3200" b="1" dirty="0" smtClean="0"/>
              <a:t>San Diego, California</a:t>
            </a:r>
            <a:r>
              <a:rPr lang="en-US" sz="3200" dirty="0" smtClean="0"/>
              <a:t>, would you change your guess?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3200" dirty="0" smtClean="0"/>
              <a:t>With quantitative analyses we are generally trying to </a:t>
            </a:r>
            <a:r>
              <a:rPr lang="en-US" sz="3200" b="1" dirty="0" smtClean="0"/>
              <a:t>predict</a:t>
            </a:r>
            <a:r>
              <a:rPr lang="en-US" sz="3200" dirty="0" smtClean="0"/>
              <a:t> or take our best guess at value of the dependent variable. One way to assess the relationship between two variables is to consider the degree to which the extra information of </a:t>
            </a:r>
            <a:r>
              <a:rPr lang="en-US" sz="3200" b="1" dirty="0" smtClean="0"/>
              <a:t>the</a:t>
            </a:r>
            <a:r>
              <a:rPr lang="en-US" sz="3200" dirty="0" smtClean="0"/>
              <a:t> </a:t>
            </a:r>
            <a:r>
              <a:rPr lang="en-US" sz="3200" b="1" dirty="0" smtClean="0"/>
              <a:t>independent variable</a:t>
            </a:r>
            <a:r>
              <a:rPr lang="en-US" sz="3200" dirty="0" smtClean="0"/>
              <a:t> makes your </a:t>
            </a:r>
            <a:r>
              <a:rPr lang="en-US" sz="3200" b="1" dirty="0" smtClean="0"/>
              <a:t>guess better</a:t>
            </a:r>
            <a:r>
              <a:rPr lang="en-US" sz="3200" dirty="0" smtClean="0"/>
              <a:t>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Understanding Independent and Dependent Variables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r>
              <a:rPr lang="en-US" i="1" smtClean="0">
                <a:solidFill>
                  <a:schemeClr val="hlink"/>
                </a:solidFill>
                <a:ea typeface="ＭＳ Ｐゴシック" pitchFamily="34" charset="-128"/>
              </a:rPr>
              <a:t>Example: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 If we hypothesize that English proficiency varies by whether person is native born or foreign born, what is the independent variable, and what is the dependent variable?</a:t>
            </a:r>
          </a:p>
          <a:p>
            <a:endParaRPr lang="en-US" sz="18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Independent variable: 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nativity </a:t>
            </a:r>
          </a:p>
          <a:p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Dependent variable:</a:t>
            </a:r>
            <a:r>
              <a:rPr lang="en-US" b="1" smtClean="0">
                <a:solidFill>
                  <a:srgbClr val="008600"/>
                </a:solidFill>
                <a:ea typeface="ＭＳ Ｐゴシック" pitchFamily="34" charset="-128"/>
              </a:rPr>
              <a:t> 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English proficiency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4572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endParaRPr lang="en-US" sz="4000" b="1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546225" y="1776413"/>
            <a:ext cx="6975475" cy="38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hlink"/>
                </a:solidFill>
              </a:rPr>
              <a:t>PRE</a:t>
            </a:r>
            <a:r>
              <a:rPr lang="en-US" sz="2800"/>
              <a:t>—the concept that underlies the definition and interpretation of several measures of association.  PRE measures are derived by </a:t>
            </a:r>
            <a:r>
              <a:rPr lang="en-US" sz="2800" b="1"/>
              <a:t>comparing the errors</a:t>
            </a:r>
            <a:r>
              <a:rPr lang="en-US" sz="2800"/>
              <a:t> made in predicting the dependent variable while </a:t>
            </a:r>
            <a:r>
              <a:rPr lang="en-US" sz="2800" b="1"/>
              <a:t>ignoring</a:t>
            </a:r>
            <a:r>
              <a:rPr lang="en-US" sz="2800"/>
              <a:t> the independent variable with errors made when making predictions that </a:t>
            </a:r>
            <a:r>
              <a:rPr lang="en-US" sz="2800" b="1"/>
              <a:t>use</a:t>
            </a:r>
            <a:r>
              <a:rPr lang="en-US" sz="2800"/>
              <a:t> information about </a:t>
            </a:r>
            <a:r>
              <a:rPr lang="en-US" sz="2800" b="1"/>
              <a:t>the independent variable</a:t>
            </a:r>
            <a:r>
              <a:rPr lang="en-US" sz="2800"/>
              <a:t>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47800" y="5334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Proportional Reduction of Error (PRE)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93825" y="228600"/>
            <a:ext cx="737235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Proportional Reduction of Error </a:t>
            </a:r>
            <a:r>
              <a:rPr lang="en-US" sz="4000" dirty="0" smtClean="0">
                <a:solidFill>
                  <a:schemeClr val="hlink"/>
                </a:solidFill>
                <a:cs typeface="+mj-cs"/>
              </a:rPr>
              <a:t>(PRE)</a:t>
            </a:r>
          </a:p>
        </p:txBody>
      </p:sp>
      <p:graphicFrame>
        <p:nvGraphicFramePr>
          <p:cNvPr id="55299" name="Object 4">
            <a:hlinkClick r:id="" action="ppaction://ole?verb=0"/>
          </p:cNvPr>
          <p:cNvGraphicFramePr>
            <a:graphicFrameLocks/>
          </p:cNvGraphicFramePr>
          <p:nvPr>
            <p:ph type="body" idx="1"/>
          </p:nvPr>
        </p:nvGraphicFramePr>
        <p:xfrm>
          <a:off x="1822450" y="1882775"/>
          <a:ext cx="5024438" cy="2033588"/>
        </p:xfrm>
        <a:graphic>
          <a:graphicData uri="http://schemas.openxmlformats.org/presentationml/2006/ole">
            <p:oleObj spid="_x0000_s70658" name="Equation" r:id="rId4" imgW="969120" imgH="383760" progId="Equation.3">
              <p:embed/>
            </p:oleObj>
          </a:graphicData>
        </a:graphic>
      </p:graphicFrame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1219200" y="4295775"/>
            <a:ext cx="717550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2233613" indent="-1773238">
              <a:tabLst>
                <a:tab pos="1536700" algn="l"/>
              </a:tabLst>
            </a:pPr>
            <a:r>
              <a:rPr lang="en-US" sz="2300"/>
              <a:t>where:	E1 = errors of prediction made when the independent variable is ignored</a:t>
            </a:r>
          </a:p>
          <a:p>
            <a:pPr marL="2233613" indent="-1773238">
              <a:tabLst>
                <a:tab pos="1536700" algn="l"/>
              </a:tabLst>
            </a:pPr>
            <a:r>
              <a:rPr lang="en-US" sz="2300"/>
              <a:t>	E2 = errors of prediction made when the prediction is based on the independent variable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ChangeArrowheads="1"/>
          </p:cNvSpPr>
          <p:nvPr/>
        </p:nvSpPr>
        <p:spPr bwMode="auto">
          <a:xfrm>
            <a:off x="914400" y="228600"/>
            <a:ext cx="79708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3600" dirty="0"/>
              <a:t>Two PRE Measures: </a:t>
            </a:r>
            <a:r>
              <a:rPr lang="en-US" sz="3600" dirty="0">
                <a:solidFill>
                  <a:schemeClr val="hlink"/>
                </a:solidFill>
              </a:rPr>
              <a:t>Lambda &amp; Gamma</a:t>
            </a:r>
          </a:p>
        </p:txBody>
      </p:sp>
      <p:sp>
        <p:nvSpPr>
          <p:cNvPr id="167939" name="Rectangle 1027"/>
          <p:cNvSpPr>
            <a:spLocks noChangeArrowheads="1"/>
          </p:cNvSpPr>
          <p:nvPr/>
        </p:nvSpPr>
        <p:spPr bwMode="auto">
          <a:xfrm>
            <a:off x="1104900" y="1638300"/>
            <a:ext cx="7658100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spcAft>
                <a:spcPct val="30000"/>
              </a:spcAft>
              <a:tabLst>
                <a:tab pos="2057400" algn="l"/>
              </a:tabLst>
            </a:pPr>
            <a:r>
              <a:rPr lang="en-US" sz="2600"/>
              <a:t>		              Appropriate for…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2057400" algn="l"/>
              </a:tabLst>
            </a:pPr>
            <a:r>
              <a:rPr lang="en-US" sz="2800" i="1"/>
              <a:t>Lambda </a:t>
            </a:r>
            <a:r>
              <a:rPr lang="en-US" sz="2800"/>
              <a:t>	         </a:t>
            </a:r>
            <a:r>
              <a:rPr lang="en-US" sz="2800" b="1"/>
              <a:t>NOMINAL</a:t>
            </a:r>
            <a:r>
              <a:rPr lang="en-US" sz="2800"/>
              <a:t> variables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2057400" algn="l"/>
              </a:tabLst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2057400" algn="l"/>
              </a:tabLst>
            </a:pPr>
            <a:r>
              <a:rPr lang="en-US" sz="2800" i="1"/>
              <a:t>Gamma</a:t>
            </a:r>
            <a:r>
              <a:rPr lang="en-US" sz="2800"/>
              <a:t>	        </a:t>
            </a:r>
            <a:r>
              <a:rPr lang="en-US" sz="2800" b="1"/>
              <a:t>ORDINAL</a:t>
            </a:r>
            <a:r>
              <a:rPr lang="en-US" sz="2800"/>
              <a:t> &amp;    				        </a:t>
            </a:r>
            <a:r>
              <a:rPr lang="en-US" sz="2800" b="1"/>
              <a:t>DICHOTOMOUS NOMINAL</a:t>
            </a:r>
            <a:r>
              <a:rPr lang="en-US" sz="2800"/>
              <a:t>                        		      variables</a:t>
            </a:r>
          </a:p>
          <a:p>
            <a:pPr marL="342900" indent="-342900">
              <a:spcBef>
                <a:spcPct val="20000"/>
              </a:spcBef>
              <a:tabLst>
                <a:tab pos="2057400" algn="l"/>
              </a:tabLst>
            </a:pPr>
            <a:endParaRPr lang="en-US" sz="2600"/>
          </a:p>
        </p:txBody>
      </p:sp>
      <p:graphicFrame>
        <p:nvGraphicFramePr>
          <p:cNvPr id="56324" name="Object 1028"/>
          <p:cNvGraphicFramePr>
            <a:graphicFrameLocks noChangeAspect="1"/>
          </p:cNvGraphicFramePr>
          <p:nvPr/>
        </p:nvGraphicFramePr>
        <p:xfrm>
          <a:off x="3125788" y="2135188"/>
          <a:ext cx="585787" cy="746125"/>
        </p:xfrm>
        <a:graphic>
          <a:graphicData uri="http://schemas.openxmlformats.org/presentationml/2006/ole">
            <p:oleObj spid="_x0000_s71682" name="Equation" r:id="rId4" imgW="139579" imgH="177646" progId="">
              <p:embed/>
            </p:oleObj>
          </a:graphicData>
        </a:graphic>
      </p:graphicFrame>
      <p:graphicFrame>
        <p:nvGraphicFramePr>
          <p:cNvPr id="56325" name="Object 1029"/>
          <p:cNvGraphicFramePr>
            <a:graphicFrameLocks noChangeAspect="1"/>
          </p:cNvGraphicFramePr>
          <p:nvPr/>
        </p:nvGraphicFramePr>
        <p:xfrm>
          <a:off x="3127375" y="3165475"/>
          <a:ext cx="519113" cy="674688"/>
        </p:xfrm>
        <a:graphic>
          <a:graphicData uri="http://schemas.openxmlformats.org/presentationml/2006/ole">
            <p:oleObj spid="_x0000_s71683" name="Equation" r:id="rId5" imgW="126780" imgH="164814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1296988" y="1608138"/>
            <a:ext cx="764063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600" b="1" dirty="0">
                <a:solidFill>
                  <a:schemeClr val="hlink"/>
                </a:solidFill>
              </a:rPr>
              <a:t>Lambda</a:t>
            </a:r>
            <a:r>
              <a:rPr lang="en-US" sz="2600" dirty="0"/>
              <a:t>—An </a:t>
            </a:r>
            <a:r>
              <a:rPr lang="en-US" sz="2600" b="1" dirty="0"/>
              <a:t>asymmetrical</a:t>
            </a:r>
            <a:r>
              <a:rPr lang="en-US" sz="2600" dirty="0"/>
              <a:t> measure of association suitable for use with </a:t>
            </a:r>
            <a:r>
              <a:rPr lang="en-US" sz="2600" b="1" dirty="0"/>
              <a:t>nominal </a:t>
            </a:r>
            <a:r>
              <a:rPr lang="en-US" sz="2600" dirty="0"/>
              <a:t>variables and may range from 0 (</a:t>
            </a:r>
            <a:r>
              <a:rPr lang="en-US" sz="2600" i="1" dirty="0">
                <a:solidFill>
                  <a:schemeClr val="hlink"/>
                </a:solidFill>
              </a:rPr>
              <a:t>meaning the extra information provided by the independent variable does not help prediction</a:t>
            </a:r>
            <a:r>
              <a:rPr lang="en-US" sz="2600" dirty="0"/>
              <a:t>) to 1 (</a:t>
            </a:r>
            <a:r>
              <a:rPr lang="en-US" sz="2600" i="1" dirty="0">
                <a:solidFill>
                  <a:schemeClr val="hlink"/>
                </a:solidFill>
              </a:rPr>
              <a:t>meaning use of independent variable results in no prediction errors</a:t>
            </a:r>
            <a:r>
              <a:rPr lang="en-US" sz="2600" dirty="0"/>
              <a:t>).  It provides us with an indication of the </a:t>
            </a:r>
            <a:r>
              <a:rPr lang="en-US" sz="2600" b="1" dirty="0"/>
              <a:t>strength of an association</a:t>
            </a:r>
            <a:r>
              <a:rPr lang="en-US" sz="2600" dirty="0"/>
              <a:t> between the independent and dependent variables.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600" dirty="0"/>
              <a:t>A </a:t>
            </a:r>
            <a:r>
              <a:rPr lang="en-US" sz="2600" b="1" dirty="0"/>
              <a:t>lower</a:t>
            </a:r>
            <a:r>
              <a:rPr lang="en-US" sz="2600" dirty="0"/>
              <a:t> value represents a </a:t>
            </a:r>
            <a:r>
              <a:rPr lang="en-US" sz="2600" b="1" dirty="0"/>
              <a:t>weaker</a:t>
            </a:r>
            <a:r>
              <a:rPr lang="en-US" sz="2600" dirty="0"/>
              <a:t> association, while a </a:t>
            </a:r>
            <a:r>
              <a:rPr lang="en-US" sz="2600" b="1" dirty="0"/>
              <a:t>higher</a:t>
            </a:r>
            <a:r>
              <a:rPr lang="en-US" sz="2600" dirty="0"/>
              <a:t> value is indicative of a </a:t>
            </a:r>
            <a:r>
              <a:rPr lang="en-US" sz="2600" b="1" dirty="0"/>
              <a:t>stronger</a:t>
            </a:r>
            <a:r>
              <a:rPr lang="en-US" sz="2600" dirty="0"/>
              <a:t> association</a:t>
            </a:r>
          </a:p>
        </p:txBody>
      </p:sp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Lambda</a:t>
            </a:r>
          </a:p>
        </p:txBody>
      </p:sp>
      <p:graphicFrame>
        <p:nvGraphicFramePr>
          <p:cNvPr id="86019" name="Object 1031"/>
          <p:cNvGraphicFramePr>
            <a:graphicFrameLocks noChangeAspect="1"/>
          </p:cNvGraphicFramePr>
          <p:nvPr/>
        </p:nvGraphicFramePr>
        <p:xfrm>
          <a:off x="3763963" y="411163"/>
          <a:ext cx="512762" cy="652462"/>
        </p:xfrm>
        <a:graphic>
          <a:graphicData uri="http://schemas.openxmlformats.org/presentationml/2006/ole">
            <p:oleObj spid="_x0000_s86019" name="Equation" r:id="rId4" imgW="139579" imgH="177646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Lambda</a:t>
            </a:r>
          </a:p>
        </p:txBody>
      </p:sp>
      <p:graphicFrame>
        <p:nvGraphicFramePr>
          <p:cNvPr id="58371" name="Object 1028">
            <a:hlinkClick r:id="" action="ppaction://ole?verb=0"/>
          </p:cNvPr>
          <p:cNvGraphicFramePr>
            <a:graphicFrameLocks/>
          </p:cNvGraphicFramePr>
          <p:nvPr>
            <p:ph type="body" idx="1"/>
          </p:nvPr>
        </p:nvGraphicFramePr>
        <p:xfrm>
          <a:off x="2001838" y="1563688"/>
          <a:ext cx="5999162" cy="1820862"/>
        </p:xfrm>
        <a:graphic>
          <a:graphicData uri="http://schemas.openxmlformats.org/presentationml/2006/ole">
            <p:oleObj spid="_x0000_s72706" name="Equation" r:id="rId4" imgW="3586163" imgH="1174750" progId="Equation.3">
              <p:embed/>
            </p:oleObj>
          </a:graphicData>
        </a:graphic>
      </p:graphicFrame>
      <p:sp>
        <p:nvSpPr>
          <p:cNvPr id="58374" name="Rectangle 1029"/>
          <p:cNvSpPr>
            <a:spLocks noChangeArrowheads="1"/>
          </p:cNvSpPr>
          <p:nvPr/>
        </p:nvSpPr>
        <p:spPr bwMode="auto">
          <a:xfrm>
            <a:off x="1620838" y="3113088"/>
            <a:ext cx="669448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600"/>
              <a:t>where:</a:t>
            </a:r>
          </a:p>
          <a:p>
            <a:r>
              <a:rPr lang="en-US" sz="2600"/>
              <a:t>	E1=	N</a:t>
            </a:r>
            <a:r>
              <a:rPr lang="en-US" sz="2600" baseline="-25000"/>
              <a:t>total</a:t>
            </a:r>
            <a:r>
              <a:rPr lang="en-US" sz="2600"/>
              <a:t> - N</a:t>
            </a:r>
            <a:r>
              <a:rPr lang="en-US" sz="2600" baseline="-25000"/>
              <a:t>mode of dependent variable</a:t>
            </a:r>
          </a:p>
        </p:txBody>
      </p:sp>
      <p:graphicFrame>
        <p:nvGraphicFramePr>
          <p:cNvPr id="58375" name="Object 10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51113" y="4338638"/>
          <a:ext cx="4618037" cy="955675"/>
        </p:xfrm>
        <a:graphic>
          <a:graphicData uri="http://schemas.openxmlformats.org/presentationml/2006/ole">
            <p:oleObj spid="_x0000_s72707" name="Equation" r:id="rId5" imgW="4703763" imgH="1004888" progId="Equation.3">
              <p:embed/>
            </p:oleObj>
          </a:graphicData>
        </a:graphic>
      </p:graphicFrame>
      <p:graphicFrame>
        <p:nvGraphicFramePr>
          <p:cNvPr id="58376" name="Object 1031"/>
          <p:cNvGraphicFramePr>
            <a:graphicFrameLocks noChangeAspect="1"/>
          </p:cNvGraphicFramePr>
          <p:nvPr/>
        </p:nvGraphicFramePr>
        <p:xfrm>
          <a:off x="3763963" y="411163"/>
          <a:ext cx="512762" cy="652462"/>
        </p:xfrm>
        <a:graphic>
          <a:graphicData uri="http://schemas.openxmlformats.org/presentationml/2006/ole">
            <p:oleObj spid="_x0000_s72708" name="Equation" r:id="rId6" imgW="139579" imgH="177646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133350"/>
            <a:ext cx="7613650" cy="11382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Example 1: 2000 Vote By Abortion Attitudes</a:t>
            </a:r>
          </a:p>
        </p:txBody>
      </p:sp>
      <p:sp>
        <p:nvSpPr>
          <p:cNvPr id="59395" name="Line 8"/>
          <p:cNvSpPr>
            <a:spLocks noChangeShapeType="1"/>
          </p:cNvSpPr>
          <p:nvPr/>
        </p:nvSpPr>
        <p:spPr bwMode="auto">
          <a:xfrm flipV="1">
            <a:off x="1522413" y="2943225"/>
            <a:ext cx="681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452563" y="1960563"/>
            <a:ext cx="7415212" cy="2508250"/>
            <a:chOff x="844550" y="2043113"/>
            <a:chExt cx="7415213" cy="2508250"/>
          </a:xfrm>
        </p:grpSpPr>
        <p:sp>
          <p:nvSpPr>
            <p:cNvPr id="59400" name="Text Box 4"/>
            <p:cNvSpPr txBox="1">
              <a:spLocks noChangeArrowheads="1"/>
            </p:cNvSpPr>
            <p:nvPr/>
          </p:nvSpPr>
          <p:spPr bwMode="auto">
            <a:xfrm>
              <a:off x="844550" y="2514600"/>
              <a:ext cx="72437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Vote		Yes		No		Row Total</a:t>
              </a:r>
            </a:p>
          </p:txBody>
        </p:sp>
        <p:sp>
          <p:nvSpPr>
            <p:cNvPr id="59401" name="Text Box 5"/>
            <p:cNvSpPr txBox="1">
              <a:spLocks noChangeArrowheads="1"/>
            </p:cNvSpPr>
            <p:nvPr/>
          </p:nvSpPr>
          <p:spPr bwMode="auto">
            <a:xfrm>
              <a:off x="854075" y="2981325"/>
              <a:ext cx="72437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Gore		46		39		      85</a:t>
              </a:r>
            </a:p>
          </p:txBody>
        </p:sp>
        <p:sp>
          <p:nvSpPr>
            <p:cNvPr id="59402" name="Text Box 6"/>
            <p:cNvSpPr txBox="1">
              <a:spLocks noChangeArrowheads="1"/>
            </p:cNvSpPr>
            <p:nvPr/>
          </p:nvSpPr>
          <p:spPr bwMode="auto">
            <a:xfrm>
              <a:off x="849313" y="3362325"/>
              <a:ext cx="7243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Bush		41		73		     114</a:t>
              </a:r>
            </a:p>
          </p:txBody>
        </p:sp>
        <p:sp>
          <p:nvSpPr>
            <p:cNvPr id="59403" name="Text Box 7"/>
            <p:cNvSpPr txBox="1">
              <a:spLocks noChangeArrowheads="1"/>
            </p:cNvSpPr>
            <p:nvPr/>
          </p:nvSpPr>
          <p:spPr bwMode="auto">
            <a:xfrm>
              <a:off x="887413" y="3829050"/>
              <a:ext cx="7243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Total		87	           112		     199</a:t>
              </a:r>
            </a:p>
          </p:txBody>
        </p:sp>
        <p:sp>
          <p:nvSpPr>
            <p:cNvPr id="59404" name="Line 9"/>
            <p:cNvSpPr>
              <a:spLocks noChangeShapeType="1"/>
            </p:cNvSpPr>
            <p:nvPr/>
          </p:nvSpPr>
          <p:spPr bwMode="auto">
            <a:xfrm flipV="1">
              <a:off x="911225" y="2552700"/>
              <a:ext cx="6815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5" name="Text Box 10"/>
            <p:cNvSpPr txBox="1">
              <a:spLocks noChangeArrowheads="1"/>
            </p:cNvSpPr>
            <p:nvPr/>
          </p:nvSpPr>
          <p:spPr bwMode="auto">
            <a:xfrm>
              <a:off x="2630488" y="2043113"/>
              <a:ext cx="4600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Abortion Attitudes (for any reason)</a:t>
              </a:r>
            </a:p>
          </p:txBody>
        </p:sp>
        <p:sp>
          <p:nvSpPr>
            <p:cNvPr id="59406" name="Line 11"/>
            <p:cNvSpPr>
              <a:spLocks noChangeShapeType="1"/>
            </p:cNvSpPr>
            <p:nvPr/>
          </p:nvSpPr>
          <p:spPr bwMode="auto">
            <a:xfrm>
              <a:off x="915988" y="2100263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7" name="Line 13"/>
            <p:cNvSpPr>
              <a:spLocks noChangeShapeType="1"/>
            </p:cNvSpPr>
            <p:nvPr/>
          </p:nvSpPr>
          <p:spPr bwMode="auto">
            <a:xfrm>
              <a:off x="915988" y="4214813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8" name="Text Box 14"/>
            <p:cNvSpPr txBox="1">
              <a:spLocks noChangeArrowheads="1"/>
            </p:cNvSpPr>
            <p:nvPr/>
          </p:nvSpPr>
          <p:spPr bwMode="auto">
            <a:xfrm>
              <a:off x="930275" y="4214813"/>
              <a:ext cx="73294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cs typeface="Times New Roman" pitchFamily="18" charset="0"/>
                </a:rPr>
                <a:t>Source: </a:t>
              </a:r>
              <a:r>
                <a:rPr lang="en-US" sz="1600">
                  <a:cs typeface="Times New Roman" pitchFamily="18" charset="0"/>
                </a:rPr>
                <a:t>General Social Survey, 200</a:t>
              </a:r>
              <a:r>
                <a:rPr lang="en-US" sz="1600"/>
                <a:t>2</a:t>
              </a:r>
            </a:p>
          </p:txBody>
        </p:sp>
      </p:grp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1228725" y="5057775"/>
            <a:ext cx="74977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b="1">
                <a:solidFill>
                  <a:schemeClr val="hlink"/>
                </a:solidFill>
              </a:rPr>
              <a:t>Step One</a:t>
            </a:r>
            <a:r>
              <a:rPr lang="en-US" sz="2300"/>
              <a:t>—Add percentages to the table to get the data in a format that allows you to clearly assess the nature of the relationship.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7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76200"/>
            <a:ext cx="71247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Example 1: 2000 Vote By Abortion Attitudes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239838" y="2157413"/>
            <a:ext cx="7243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Vote		Yes		No		Row Total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263650" y="2595563"/>
            <a:ext cx="7243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Gore		52.9% 		34.8%		  42.7%	      	46		39		    85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258888" y="3319463"/>
            <a:ext cx="7243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Bush		47.1%		65.2%		  57.3%	     	41		73		   114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254125" y="4100513"/>
            <a:ext cx="7243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Total		100%		100%           	 100%		 	87    		112		 199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flipV="1">
            <a:off x="1352550" y="2600325"/>
            <a:ext cx="6815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V="1">
            <a:off x="1320800" y="2166938"/>
            <a:ext cx="6815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3040063" y="1771650"/>
            <a:ext cx="460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Abortion Attitudes (for any reason)</a:t>
            </a:r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1325563" y="1785938"/>
            <a:ext cx="6800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7" name="Line 12"/>
          <p:cNvSpPr>
            <a:spLocks noChangeShapeType="1"/>
          </p:cNvSpPr>
          <p:nvPr/>
        </p:nvSpPr>
        <p:spPr bwMode="auto">
          <a:xfrm>
            <a:off x="1338263" y="4843463"/>
            <a:ext cx="6800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8" name="Text Box 13"/>
          <p:cNvSpPr txBox="1">
            <a:spLocks noChangeArrowheads="1"/>
          </p:cNvSpPr>
          <p:nvPr/>
        </p:nvSpPr>
        <p:spPr bwMode="auto">
          <a:xfrm>
            <a:off x="1296988" y="4814888"/>
            <a:ext cx="7329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cs typeface="Times New Roman" pitchFamily="18" charset="0"/>
              </a:rPr>
              <a:t>Source: </a:t>
            </a:r>
            <a:r>
              <a:rPr lang="en-US" sz="1600">
                <a:cs typeface="Times New Roman" pitchFamily="18" charset="0"/>
              </a:rPr>
              <a:t>General Social Survey, 200</a:t>
            </a:r>
            <a:r>
              <a:rPr lang="en-US" sz="1600"/>
              <a:t>2</a:t>
            </a:r>
          </a:p>
        </p:txBody>
      </p:sp>
      <p:sp>
        <p:nvSpPr>
          <p:cNvPr id="60429" name="Text Box 14"/>
          <p:cNvSpPr txBox="1">
            <a:spLocks noChangeArrowheads="1"/>
          </p:cNvSpPr>
          <p:nvPr/>
        </p:nvSpPr>
        <p:spPr bwMode="auto">
          <a:xfrm>
            <a:off x="1335088" y="5232400"/>
            <a:ext cx="5365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Now calculate E1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E1	=	</a:t>
            </a:r>
            <a:r>
              <a:rPr lang="en-US" sz="2300">
                <a:solidFill>
                  <a:schemeClr val="hlink"/>
                </a:solidFill>
              </a:rPr>
              <a:t>N</a:t>
            </a:r>
            <a:r>
              <a:rPr lang="en-US" sz="2300" baseline="-25000">
                <a:solidFill>
                  <a:schemeClr val="hlink"/>
                </a:solidFill>
              </a:rPr>
              <a:t>total </a:t>
            </a:r>
            <a:r>
              <a:rPr lang="en-US" sz="2300">
                <a:solidFill>
                  <a:schemeClr val="hlink"/>
                </a:solidFill>
              </a:rPr>
              <a:t>–</a:t>
            </a:r>
            <a:r>
              <a:rPr lang="en-US" sz="2300" baseline="-25000">
                <a:solidFill>
                  <a:schemeClr val="hlink"/>
                </a:solidFill>
              </a:rPr>
              <a:t> </a:t>
            </a:r>
            <a:r>
              <a:rPr lang="en-US" sz="2300">
                <a:solidFill>
                  <a:schemeClr val="hlink"/>
                </a:solidFill>
              </a:rPr>
              <a:t>N</a:t>
            </a:r>
            <a:r>
              <a:rPr lang="en-US" sz="2300" baseline="-25000">
                <a:solidFill>
                  <a:schemeClr val="hlink"/>
                </a:solidFill>
              </a:rPr>
              <a:t>mode</a:t>
            </a:r>
            <a:r>
              <a:rPr lang="en-US" sz="2300" baseline="-25000"/>
              <a:t> </a:t>
            </a:r>
            <a:r>
              <a:rPr lang="en-US" sz="2300"/>
              <a:t>= 199 – 114 =</a:t>
            </a:r>
            <a:endParaRPr lang="en-US" sz="2300">
              <a:solidFill>
                <a:schemeClr val="hlink"/>
              </a:solidFill>
            </a:endParaRPr>
          </a:p>
        </p:txBody>
      </p:sp>
      <p:sp>
        <p:nvSpPr>
          <p:cNvPr id="204815" name="Rectangle 15"/>
          <p:cNvSpPr>
            <a:spLocks noChangeArrowheads="1"/>
          </p:cNvSpPr>
          <p:nvPr/>
        </p:nvSpPr>
        <p:spPr bwMode="auto">
          <a:xfrm>
            <a:off x="6638925" y="3416300"/>
            <a:ext cx="1276350" cy="700088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6638925" y="4144963"/>
            <a:ext cx="1276350" cy="700087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6138863" y="5611813"/>
            <a:ext cx="15144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b="1">
                <a:solidFill>
                  <a:schemeClr val="hlink"/>
                </a:solidFill>
              </a:rPr>
              <a:t>85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5" grpId="0" animBg="1"/>
      <p:bldP spid="204816" grpId="0" animBg="1"/>
      <p:bldP spid="204817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cs typeface="+mj-cs"/>
              </a:rPr>
              <a:t>Example 1: 2000 Vote By Abortion Attitudes</a:t>
            </a:r>
          </a:p>
        </p:txBody>
      </p:sp>
      <p:sp>
        <p:nvSpPr>
          <p:cNvPr id="61443" name="Line 1031"/>
          <p:cNvSpPr>
            <a:spLocks noChangeShapeType="1"/>
          </p:cNvSpPr>
          <p:nvPr/>
        </p:nvSpPr>
        <p:spPr bwMode="auto">
          <a:xfrm flipV="1">
            <a:off x="1412875" y="2433638"/>
            <a:ext cx="6815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4" name="Line 1036"/>
          <p:cNvSpPr>
            <a:spLocks noChangeShapeType="1"/>
          </p:cNvSpPr>
          <p:nvPr/>
        </p:nvSpPr>
        <p:spPr bwMode="auto">
          <a:xfrm>
            <a:off x="1454150" y="4718050"/>
            <a:ext cx="6800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43025" y="1604963"/>
            <a:ext cx="7386638" cy="3379787"/>
            <a:chOff x="776288" y="1314450"/>
            <a:chExt cx="7386637" cy="3379788"/>
          </a:xfrm>
        </p:grpSpPr>
        <p:sp>
          <p:nvSpPr>
            <p:cNvPr id="61448" name="Text Box 1027"/>
            <p:cNvSpPr txBox="1">
              <a:spLocks noChangeArrowheads="1"/>
            </p:cNvSpPr>
            <p:nvPr/>
          </p:nvSpPr>
          <p:spPr bwMode="auto">
            <a:xfrm>
              <a:off x="776288" y="1700213"/>
              <a:ext cx="7243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Vote		Yes		No		Row Total</a:t>
              </a:r>
            </a:p>
          </p:txBody>
        </p:sp>
        <p:sp>
          <p:nvSpPr>
            <p:cNvPr id="61449" name="Text Box 1028"/>
            <p:cNvSpPr txBox="1">
              <a:spLocks noChangeArrowheads="1"/>
            </p:cNvSpPr>
            <p:nvPr/>
          </p:nvSpPr>
          <p:spPr bwMode="auto">
            <a:xfrm>
              <a:off x="800100" y="2138363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Gore		52.9% 		34.8%		  42.7%	      	46		39		    85</a:t>
              </a:r>
            </a:p>
          </p:txBody>
        </p:sp>
        <p:sp>
          <p:nvSpPr>
            <p:cNvPr id="61450" name="Text Box 1029"/>
            <p:cNvSpPr txBox="1">
              <a:spLocks noChangeArrowheads="1"/>
            </p:cNvSpPr>
            <p:nvPr/>
          </p:nvSpPr>
          <p:spPr bwMode="auto">
            <a:xfrm>
              <a:off x="795338" y="2862263"/>
              <a:ext cx="724376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Bush		47.1%		65.2%		  57.3%	     	41		73		   114</a:t>
              </a:r>
            </a:p>
          </p:txBody>
        </p:sp>
        <p:sp>
          <p:nvSpPr>
            <p:cNvPr id="61451" name="Text Box 1030"/>
            <p:cNvSpPr txBox="1">
              <a:spLocks noChangeArrowheads="1"/>
            </p:cNvSpPr>
            <p:nvPr/>
          </p:nvSpPr>
          <p:spPr bwMode="auto">
            <a:xfrm>
              <a:off x="790575" y="3643313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Total		100%		100%           	 100%		 	87    		112		 199</a:t>
              </a:r>
            </a:p>
          </p:txBody>
        </p:sp>
        <p:sp>
          <p:nvSpPr>
            <p:cNvPr id="61452" name="Line 1032"/>
            <p:cNvSpPr>
              <a:spLocks noChangeShapeType="1"/>
            </p:cNvSpPr>
            <p:nvPr/>
          </p:nvSpPr>
          <p:spPr bwMode="auto">
            <a:xfrm flipV="1">
              <a:off x="857250" y="1709738"/>
              <a:ext cx="6815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Text Box 1033"/>
            <p:cNvSpPr txBox="1">
              <a:spLocks noChangeArrowheads="1"/>
            </p:cNvSpPr>
            <p:nvPr/>
          </p:nvSpPr>
          <p:spPr bwMode="auto">
            <a:xfrm>
              <a:off x="2576513" y="1314450"/>
              <a:ext cx="4600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Abortion Attitudes (for any reason)</a:t>
              </a:r>
            </a:p>
          </p:txBody>
        </p:sp>
        <p:sp>
          <p:nvSpPr>
            <p:cNvPr id="61454" name="Line 1034"/>
            <p:cNvSpPr>
              <a:spLocks noChangeShapeType="1"/>
            </p:cNvSpPr>
            <p:nvPr/>
          </p:nvSpPr>
          <p:spPr bwMode="auto">
            <a:xfrm>
              <a:off x="862013" y="1328738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Text Box 1037"/>
            <p:cNvSpPr txBox="1">
              <a:spLocks noChangeArrowheads="1"/>
            </p:cNvSpPr>
            <p:nvPr/>
          </p:nvSpPr>
          <p:spPr bwMode="auto">
            <a:xfrm>
              <a:off x="833438" y="4357688"/>
              <a:ext cx="73294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cs typeface="Times New Roman" pitchFamily="18" charset="0"/>
                </a:rPr>
                <a:t>Source: </a:t>
              </a:r>
              <a:r>
                <a:rPr lang="en-US" sz="1600">
                  <a:cs typeface="Times New Roman" pitchFamily="18" charset="0"/>
                </a:rPr>
                <a:t>General Social Survey, 200</a:t>
              </a:r>
              <a:r>
                <a:rPr lang="en-US" sz="1600"/>
                <a:t>2</a:t>
              </a:r>
            </a:p>
          </p:txBody>
        </p:sp>
        <p:sp>
          <p:nvSpPr>
            <p:cNvPr id="61456" name="Rectangle 1039"/>
            <p:cNvSpPr>
              <a:spLocks noChangeArrowheads="1"/>
            </p:cNvSpPr>
            <p:nvPr/>
          </p:nvSpPr>
          <p:spPr bwMode="auto">
            <a:xfrm>
              <a:off x="2432050" y="2173288"/>
              <a:ext cx="1276350" cy="2228850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46" name="Text Box 1041"/>
          <p:cNvSpPr txBox="1">
            <a:spLocks noChangeArrowheads="1"/>
          </p:cNvSpPr>
          <p:nvPr/>
        </p:nvSpPr>
        <p:spPr bwMode="auto">
          <a:xfrm>
            <a:off x="1311275" y="4962525"/>
            <a:ext cx="67230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Now calculate E2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E2	=	</a:t>
            </a:r>
            <a:r>
              <a:rPr lang="en-US" sz="2300">
                <a:solidFill>
                  <a:schemeClr val="hlink"/>
                </a:solidFill>
              </a:rPr>
              <a:t>[N</a:t>
            </a:r>
            <a:r>
              <a:rPr lang="en-US" sz="2300" baseline="-25000">
                <a:solidFill>
                  <a:schemeClr val="hlink"/>
                </a:solidFill>
              </a:rPr>
              <a:t>(Yes column total)</a:t>
            </a:r>
            <a:r>
              <a:rPr lang="en-US" sz="2300">
                <a:solidFill>
                  <a:schemeClr val="hlink"/>
                </a:solidFill>
              </a:rPr>
              <a:t> – N</a:t>
            </a:r>
            <a:r>
              <a:rPr lang="en-US" sz="2300" baseline="-25000">
                <a:solidFill>
                  <a:schemeClr val="hlink"/>
                </a:solidFill>
              </a:rPr>
              <a:t>(Yes column mode)</a:t>
            </a:r>
            <a:r>
              <a:rPr lang="en-US" sz="2300">
                <a:solidFill>
                  <a:schemeClr val="hlink"/>
                </a:solidFill>
              </a:rPr>
              <a:t>]</a:t>
            </a:r>
            <a:r>
              <a:rPr lang="en-US" sz="2300"/>
              <a:t> +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		[N</a:t>
            </a:r>
            <a:r>
              <a:rPr lang="en-US" sz="2300" baseline="-25000"/>
              <a:t>(No column total) </a:t>
            </a:r>
            <a:r>
              <a:rPr lang="en-US" sz="2300"/>
              <a:t>–</a:t>
            </a:r>
            <a:r>
              <a:rPr lang="en-US" sz="2300" baseline="-25000"/>
              <a:t> </a:t>
            </a:r>
            <a:r>
              <a:rPr lang="en-US" sz="2300"/>
              <a:t>N</a:t>
            </a:r>
            <a:r>
              <a:rPr lang="en-US" sz="2300" baseline="-25000"/>
              <a:t>(No column  mode)</a:t>
            </a:r>
            <a:r>
              <a:rPr lang="en-US" sz="2300"/>
              <a:t>] </a:t>
            </a:r>
          </a:p>
        </p:txBody>
      </p:sp>
      <p:sp>
        <p:nvSpPr>
          <p:cNvPr id="199698" name="Text Box 1042"/>
          <p:cNvSpPr txBox="1">
            <a:spLocks noChangeArrowheads="1"/>
          </p:cNvSpPr>
          <p:nvPr/>
        </p:nvSpPr>
        <p:spPr bwMode="auto">
          <a:xfrm>
            <a:off x="2289175" y="6411913"/>
            <a:ext cx="44164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en-US" sz="2300"/>
              <a:t>=	</a:t>
            </a:r>
            <a:r>
              <a:rPr lang="en-US" sz="2300">
                <a:solidFill>
                  <a:schemeClr val="hlink"/>
                </a:solidFill>
              </a:rPr>
              <a:t>[87 – 46]</a:t>
            </a:r>
            <a:r>
              <a:rPr lang="en-US" sz="2300"/>
              <a:t> + …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8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Example 1: 2000 Vote By Abortion Attitudes</a:t>
            </a:r>
          </a:p>
        </p:txBody>
      </p:sp>
      <p:sp>
        <p:nvSpPr>
          <p:cNvPr id="62467" name="Text Box 15"/>
          <p:cNvSpPr txBox="1">
            <a:spLocks noChangeArrowheads="1"/>
          </p:cNvSpPr>
          <p:nvPr/>
        </p:nvSpPr>
        <p:spPr bwMode="auto">
          <a:xfrm>
            <a:off x="1270000" y="4884738"/>
            <a:ext cx="7689850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Now calculate E2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E2	=	[N</a:t>
            </a:r>
            <a:r>
              <a:rPr lang="en-US" sz="2300" baseline="-25000"/>
              <a:t>(Yes column total)</a:t>
            </a:r>
            <a:r>
              <a:rPr lang="en-US" sz="2300"/>
              <a:t> – N</a:t>
            </a:r>
            <a:r>
              <a:rPr lang="en-US" sz="2300" baseline="-25000"/>
              <a:t>(Yes column mode)</a:t>
            </a:r>
            <a:r>
              <a:rPr lang="en-US" sz="2300"/>
              <a:t>] +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		</a:t>
            </a:r>
            <a:r>
              <a:rPr lang="en-US" sz="2300">
                <a:solidFill>
                  <a:schemeClr val="hlink"/>
                </a:solidFill>
              </a:rPr>
              <a:t>[N</a:t>
            </a:r>
            <a:r>
              <a:rPr lang="en-US" sz="2300" baseline="-25000">
                <a:solidFill>
                  <a:schemeClr val="hlink"/>
                </a:solidFill>
              </a:rPr>
              <a:t>(No column total) </a:t>
            </a:r>
            <a:r>
              <a:rPr lang="en-US" sz="2300">
                <a:solidFill>
                  <a:schemeClr val="hlink"/>
                </a:solidFill>
              </a:rPr>
              <a:t>–</a:t>
            </a:r>
            <a:r>
              <a:rPr lang="en-US" sz="2300" baseline="-25000">
                <a:solidFill>
                  <a:schemeClr val="hlink"/>
                </a:solidFill>
              </a:rPr>
              <a:t> </a:t>
            </a:r>
            <a:r>
              <a:rPr lang="en-US" sz="2300">
                <a:solidFill>
                  <a:schemeClr val="hlink"/>
                </a:solidFill>
              </a:rPr>
              <a:t>N</a:t>
            </a:r>
            <a:r>
              <a:rPr lang="en-US" sz="2300" baseline="-25000">
                <a:solidFill>
                  <a:schemeClr val="hlink"/>
                </a:solidFill>
              </a:rPr>
              <a:t>(No column  mode)</a:t>
            </a:r>
            <a:r>
              <a:rPr lang="en-US" sz="2300">
                <a:solidFill>
                  <a:schemeClr val="hlink"/>
                </a:solidFill>
              </a:rPr>
              <a:t>]</a:t>
            </a:r>
            <a:r>
              <a:rPr lang="en-US" sz="2300"/>
              <a:t>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	=	[87 – 46] 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58900" y="1600200"/>
            <a:ext cx="7386638" cy="3379788"/>
            <a:chOff x="738188" y="1268413"/>
            <a:chExt cx="7386637" cy="3379787"/>
          </a:xfrm>
        </p:grpSpPr>
        <p:sp>
          <p:nvSpPr>
            <p:cNvPr id="62470" name="Text Box 3"/>
            <p:cNvSpPr txBox="1">
              <a:spLocks noChangeArrowheads="1"/>
            </p:cNvSpPr>
            <p:nvPr/>
          </p:nvSpPr>
          <p:spPr bwMode="auto">
            <a:xfrm>
              <a:off x="738188" y="1654175"/>
              <a:ext cx="7243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Vote		Yes		No		Row Total</a:t>
              </a:r>
            </a:p>
          </p:txBody>
        </p:sp>
        <p:sp>
          <p:nvSpPr>
            <p:cNvPr id="62471" name="Text Box 4"/>
            <p:cNvSpPr txBox="1">
              <a:spLocks noChangeArrowheads="1"/>
            </p:cNvSpPr>
            <p:nvPr/>
          </p:nvSpPr>
          <p:spPr bwMode="auto">
            <a:xfrm>
              <a:off x="762000" y="2092325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Gore		52.9% 		34.8%		  42.7%	      	46		39		    85</a:t>
              </a:r>
            </a:p>
          </p:txBody>
        </p:sp>
        <p:sp>
          <p:nvSpPr>
            <p:cNvPr id="62472" name="Text Box 5"/>
            <p:cNvSpPr txBox="1">
              <a:spLocks noChangeArrowheads="1"/>
            </p:cNvSpPr>
            <p:nvPr/>
          </p:nvSpPr>
          <p:spPr bwMode="auto">
            <a:xfrm>
              <a:off x="757238" y="2816225"/>
              <a:ext cx="724376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Bush		47.1%		65.2%		  57.3%	     	41		73		   114</a:t>
              </a:r>
            </a:p>
          </p:txBody>
        </p:sp>
        <p:sp>
          <p:nvSpPr>
            <p:cNvPr id="62473" name="Text Box 6"/>
            <p:cNvSpPr txBox="1">
              <a:spLocks noChangeArrowheads="1"/>
            </p:cNvSpPr>
            <p:nvPr/>
          </p:nvSpPr>
          <p:spPr bwMode="auto">
            <a:xfrm>
              <a:off x="752475" y="3597275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Total		100%		100%           	 100%		 	87    		112		 199</a:t>
              </a:r>
            </a:p>
          </p:txBody>
        </p:sp>
        <p:sp>
          <p:nvSpPr>
            <p:cNvPr id="62474" name="Line 7"/>
            <p:cNvSpPr>
              <a:spLocks noChangeShapeType="1"/>
            </p:cNvSpPr>
            <p:nvPr/>
          </p:nvSpPr>
          <p:spPr bwMode="auto">
            <a:xfrm flipV="1">
              <a:off x="795338" y="2097088"/>
              <a:ext cx="6815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8"/>
            <p:cNvSpPr>
              <a:spLocks noChangeShapeType="1"/>
            </p:cNvSpPr>
            <p:nvPr/>
          </p:nvSpPr>
          <p:spPr bwMode="auto">
            <a:xfrm flipV="1">
              <a:off x="819150" y="1663700"/>
              <a:ext cx="6815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Text Box 9"/>
            <p:cNvSpPr txBox="1">
              <a:spLocks noChangeArrowheads="1"/>
            </p:cNvSpPr>
            <p:nvPr/>
          </p:nvSpPr>
          <p:spPr bwMode="auto">
            <a:xfrm>
              <a:off x="2538413" y="1268413"/>
              <a:ext cx="4600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Abortion Attitudes (for any reason)</a:t>
              </a:r>
            </a:p>
          </p:txBody>
        </p:sp>
        <p:sp>
          <p:nvSpPr>
            <p:cNvPr id="62477" name="Line 10"/>
            <p:cNvSpPr>
              <a:spLocks noChangeShapeType="1"/>
            </p:cNvSpPr>
            <p:nvPr/>
          </p:nvSpPr>
          <p:spPr bwMode="auto">
            <a:xfrm>
              <a:off x="823913" y="1282700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12"/>
            <p:cNvSpPr>
              <a:spLocks noChangeShapeType="1"/>
            </p:cNvSpPr>
            <p:nvPr/>
          </p:nvSpPr>
          <p:spPr bwMode="auto">
            <a:xfrm>
              <a:off x="781050" y="4354513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Text Box 13"/>
            <p:cNvSpPr txBox="1">
              <a:spLocks noChangeArrowheads="1"/>
            </p:cNvSpPr>
            <p:nvPr/>
          </p:nvSpPr>
          <p:spPr bwMode="auto">
            <a:xfrm>
              <a:off x="795338" y="4311650"/>
              <a:ext cx="73294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cs typeface="Times New Roman" pitchFamily="18" charset="0"/>
                </a:rPr>
                <a:t>Source: </a:t>
              </a:r>
              <a:r>
                <a:rPr lang="en-US" sz="1600">
                  <a:cs typeface="Times New Roman" pitchFamily="18" charset="0"/>
                </a:rPr>
                <a:t>General Social Survey, 200</a:t>
              </a:r>
              <a:r>
                <a:rPr lang="en-US" sz="1600"/>
                <a:t>2</a:t>
              </a:r>
            </a:p>
          </p:txBody>
        </p:sp>
        <p:sp>
          <p:nvSpPr>
            <p:cNvPr id="62480" name="Rectangle 18"/>
            <p:cNvSpPr>
              <a:spLocks noChangeArrowheads="1"/>
            </p:cNvSpPr>
            <p:nvPr/>
          </p:nvSpPr>
          <p:spPr bwMode="auto">
            <a:xfrm>
              <a:off x="4179888" y="2112963"/>
              <a:ext cx="1276350" cy="2228850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4111625" y="6156325"/>
            <a:ext cx="16287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chemeClr val="hlink"/>
                </a:solidFill>
              </a:rPr>
              <a:t>[112 – 73]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95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cs typeface="+mj-cs"/>
              </a:rPr>
              <a:t>Example 1: 2000 Vote By Abortion Attitudes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309688" y="1609725"/>
            <a:ext cx="7267575" cy="3151188"/>
            <a:chOff x="757238" y="1222375"/>
            <a:chExt cx="7267575" cy="3151188"/>
          </a:xfrm>
        </p:grpSpPr>
        <p:sp>
          <p:nvSpPr>
            <p:cNvPr id="63495" name="Text Box 3"/>
            <p:cNvSpPr txBox="1">
              <a:spLocks noChangeArrowheads="1"/>
            </p:cNvSpPr>
            <p:nvPr/>
          </p:nvSpPr>
          <p:spPr bwMode="auto">
            <a:xfrm>
              <a:off x="757238" y="1608138"/>
              <a:ext cx="7243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Vote		Yes		No		Row Total</a:t>
              </a:r>
            </a:p>
          </p:txBody>
        </p:sp>
        <p:sp>
          <p:nvSpPr>
            <p:cNvPr id="63496" name="Text Box 4"/>
            <p:cNvSpPr txBox="1">
              <a:spLocks noChangeArrowheads="1"/>
            </p:cNvSpPr>
            <p:nvPr/>
          </p:nvSpPr>
          <p:spPr bwMode="auto">
            <a:xfrm>
              <a:off x="781050" y="2046288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Gore		52.9% 		34.8%		  42.7%	      	46		39		    85</a:t>
              </a:r>
            </a:p>
          </p:txBody>
        </p:sp>
        <p:sp>
          <p:nvSpPr>
            <p:cNvPr id="63497" name="Text Box 5"/>
            <p:cNvSpPr txBox="1">
              <a:spLocks noChangeArrowheads="1"/>
            </p:cNvSpPr>
            <p:nvPr/>
          </p:nvSpPr>
          <p:spPr bwMode="auto">
            <a:xfrm>
              <a:off x="776288" y="2770188"/>
              <a:ext cx="724376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Bush		47.1%		65.2%		  57.3%	     	41		73		   114</a:t>
              </a:r>
            </a:p>
          </p:txBody>
        </p:sp>
        <p:sp>
          <p:nvSpPr>
            <p:cNvPr id="63498" name="Text Box 6"/>
            <p:cNvSpPr txBox="1">
              <a:spLocks noChangeArrowheads="1"/>
            </p:cNvSpPr>
            <p:nvPr/>
          </p:nvSpPr>
          <p:spPr bwMode="auto">
            <a:xfrm>
              <a:off x="771525" y="3551238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Total		100%		100%           	 100%		 	87    		112		 199</a:t>
              </a:r>
            </a:p>
          </p:txBody>
        </p:sp>
        <p:sp>
          <p:nvSpPr>
            <p:cNvPr id="63499" name="Line 7"/>
            <p:cNvSpPr>
              <a:spLocks noChangeShapeType="1"/>
            </p:cNvSpPr>
            <p:nvPr/>
          </p:nvSpPr>
          <p:spPr bwMode="auto">
            <a:xfrm flipV="1">
              <a:off x="814388" y="2051050"/>
              <a:ext cx="6815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Line 8"/>
            <p:cNvSpPr>
              <a:spLocks noChangeShapeType="1"/>
            </p:cNvSpPr>
            <p:nvPr/>
          </p:nvSpPr>
          <p:spPr bwMode="auto">
            <a:xfrm flipV="1">
              <a:off x="838200" y="1617663"/>
              <a:ext cx="6815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Text Box 9"/>
            <p:cNvSpPr txBox="1">
              <a:spLocks noChangeArrowheads="1"/>
            </p:cNvSpPr>
            <p:nvPr/>
          </p:nvSpPr>
          <p:spPr bwMode="auto">
            <a:xfrm>
              <a:off x="2557463" y="1222375"/>
              <a:ext cx="4600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Abortion Attitudes (for any reason)</a:t>
              </a:r>
            </a:p>
          </p:txBody>
        </p:sp>
        <p:sp>
          <p:nvSpPr>
            <p:cNvPr id="63502" name="Line 10"/>
            <p:cNvSpPr>
              <a:spLocks noChangeShapeType="1"/>
            </p:cNvSpPr>
            <p:nvPr/>
          </p:nvSpPr>
          <p:spPr bwMode="auto">
            <a:xfrm>
              <a:off x="842963" y="1236663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Line 12"/>
            <p:cNvSpPr>
              <a:spLocks noChangeShapeType="1"/>
            </p:cNvSpPr>
            <p:nvPr/>
          </p:nvSpPr>
          <p:spPr bwMode="auto">
            <a:xfrm>
              <a:off x="800100" y="4308475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2" name="Text Box 13"/>
          <p:cNvSpPr txBox="1">
            <a:spLocks noChangeArrowheads="1"/>
          </p:cNvSpPr>
          <p:nvPr/>
        </p:nvSpPr>
        <p:spPr bwMode="auto">
          <a:xfrm>
            <a:off x="1228725" y="4665663"/>
            <a:ext cx="7329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cs typeface="Times New Roman" pitchFamily="18" charset="0"/>
              </a:rPr>
              <a:t>Source: </a:t>
            </a:r>
            <a:r>
              <a:rPr lang="en-US" sz="1600">
                <a:cs typeface="Times New Roman" pitchFamily="18" charset="0"/>
              </a:rPr>
              <a:t>General Social Survey, 200</a:t>
            </a:r>
            <a:r>
              <a:rPr lang="en-US" sz="1600"/>
              <a:t>2</a:t>
            </a:r>
          </a:p>
        </p:txBody>
      </p:sp>
      <p:sp>
        <p:nvSpPr>
          <p:cNvPr id="63493" name="Text Box 15"/>
          <p:cNvSpPr txBox="1">
            <a:spLocks noChangeArrowheads="1"/>
          </p:cNvSpPr>
          <p:nvPr/>
        </p:nvSpPr>
        <p:spPr bwMode="auto">
          <a:xfrm>
            <a:off x="1306513" y="4986338"/>
            <a:ext cx="81692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Now calculate E2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E2	=	[N</a:t>
            </a:r>
            <a:r>
              <a:rPr lang="en-US" sz="2300" baseline="-25000"/>
              <a:t>(Yes column total)</a:t>
            </a:r>
            <a:r>
              <a:rPr lang="en-US" sz="2300"/>
              <a:t> – N</a:t>
            </a:r>
            <a:r>
              <a:rPr lang="en-US" sz="2300" baseline="-25000"/>
              <a:t>(Yes column mode)</a:t>
            </a:r>
            <a:r>
              <a:rPr lang="en-US" sz="2300"/>
              <a:t>] +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		[N</a:t>
            </a:r>
            <a:r>
              <a:rPr lang="en-US" sz="2300" baseline="-25000"/>
              <a:t>(No column total) </a:t>
            </a:r>
            <a:r>
              <a:rPr lang="en-US" sz="2300"/>
              <a:t>–</a:t>
            </a:r>
            <a:r>
              <a:rPr lang="en-US" sz="2300" baseline="-25000"/>
              <a:t> </a:t>
            </a:r>
            <a:r>
              <a:rPr lang="en-US" sz="2300"/>
              <a:t>N</a:t>
            </a:r>
            <a:r>
              <a:rPr lang="en-US" sz="2300" baseline="-25000"/>
              <a:t>(No column  mode)</a:t>
            </a:r>
            <a:r>
              <a:rPr lang="en-US" sz="2300"/>
              <a:t>]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	=	[87 – 46] + [112 – 73] =</a:t>
            </a:r>
          </a:p>
        </p:txBody>
      </p:sp>
      <p:sp>
        <p:nvSpPr>
          <p:cNvPr id="202768" name="Text Box 16"/>
          <p:cNvSpPr txBox="1">
            <a:spLocks noChangeArrowheads="1"/>
          </p:cNvSpPr>
          <p:nvPr/>
        </p:nvSpPr>
        <p:spPr bwMode="auto">
          <a:xfrm>
            <a:off x="5722938" y="6224588"/>
            <a:ext cx="164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80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330200"/>
            <a:ext cx="7153275" cy="64135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Constructing a Bivariate Table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1573213"/>
            <a:ext cx="6781800" cy="4979987"/>
          </a:xfrm>
        </p:spPr>
        <p:txBody>
          <a:bodyPr/>
          <a:lstStyle/>
          <a:p>
            <a:r>
              <a:rPr lang="en-US" sz="2600" b="1" i="1" smtClean="0">
                <a:solidFill>
                  <a:schemeClr val="hlink"/>
                </a:solidFill>
                <a:ea typeface="ＭＳ Ｐゴシック" pitchFamily="34" charset="-128"/>
              </a:rPr>
              <a:t>Bivariate table: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A table that displays the distribution of one variable across the categories of another variable.</a:t>
            </a:r>
          </a:p>
          <a:p>
            <a:r>
              <a:rPr lang="en-US" sz="2600" b="1" i="1" smtClean="0">
                <a:solidFill>
                  <a:schemeClr val="hlink"/>
                </a:solidFill>
                <a:ea typeface="ＭＳ Ｐゴシック" pitchFamily="34" charset="-128"/>
              </a:rPr>
              <a:t>Column variable: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A variable whose categories are the columns of a bivariate table.</a:t>
            </a:r>
          </a:p>
          <a:p>
            <a:r>
              <a:rPr lang="en-US" sz="2600" b="1" i="1" smtClean="0">
                <a:solidFill>
                  <a:schemeClr val="hlink"/>
                </a:solidFill>
                <a:ea typeface="ＭＳ Ｐゴシック" pitchFamily="34" charset="-128"/>
              </a:rPr>
              <a:t>Row variable:</a:t>
            </a:r>
            <a:r>
              <a:rPr lang="en-US" sz="2600" b="1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A variable whose categories are the rows of a bivariate table.</a:t>
            </a:r>
          </a:p>
          <a:p>
            <a:r>
              <a:rPr lang="en-US" sz="2600" b="1" i="1" smtClean="0">
                <a:solidFill>
                  <a:schemeClr val="hlink"/>
                </a:solidFill>
                <a:ea typeface="ＭＳ Ｐゴシック" pitchFamily="34" charset="-128"/>
              </a:rPr>
              <a:t>Cell: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The intersection of a row and a column in a bivariate table.</a:t>
            </a:r>
          </a:p>
          <a:p>
            <a:r>
              <a:rPr lang="en-US" sz="2600" b="1" i="1" smtClean="0">
                <a:solidFill>
                  <a:schemeClr val="hlink"/>
                </a:solidFill>
                <a:ea typeface="ＭＳ Ｐゴシック" pitchFamily="34" charset="-128"/>
              </a:rPr>
              <a:t>Marginals:</a:t>
            </a:r>
            <a:r>
              <a:rPr lang="en-US" sz="2600" smtClean="0">
                <a:solidFill>
                  <a:srgbClr val="000000"/>
                </a:solidFill>
                <a:ea typeface="ＭＳ Ｐゴシック" pitchFamily="34" charset="-128"/>
              </a:rPr>
              <a:t> The row and column totals in a bivariate table.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  <p:bldP spid="185347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9850" y="0"/>
            <a:ext cx="701357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Example 1: 2000 Vote By Abortion Attitudes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68413" y="1730375"/>
            <a:ext cx="7386637" cy="3379788"/>
            <a:chOff x="757238" y="1771650"/>
            <a:chExt cx="7386637" cy="3379788"/>
          </a:xfrm>
        </p:grpSpPr>
        <p:sp>
          <p:nvSpPr>
            <p:cNvPr id="64520" name="Text Box 3"/>
            <p:cNvSpPr txBox="1">
              <a:spLocks noChangeArrowheads="1"/>
            </p:cNvSpPr>
            <p:nvPr/>
          </p:nvSpPr>
          <p:spPr bwMode="auto">
            <a:xfrm>
              <a:off x="757238" y="2157413"/>
              <a:ext cx="7243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Vote		Yes		No		Row Total</a:t>
              </a:r>
            </a:p>
          </p:txBody>
        </p:sp>
        <p:sp>
          <p:nvSpPr>
            <p:cNvPr id="64521" name="Text Box 4"/>
            <p:cNvSpPr txBox="1">
              <a:spLocks noChangeArrowheads="1"/>
            </p:cNvSpPr>
            <p:nvPr/>
          </p:nvSpPr>
          <p:spPr bwMode="auto">
            <a:xfrm>
              <a:off x="781050" y="2595563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Gore		52.9% 		34.8%		  42.7%	      	46		39		    85</a:t>
              </a:r>
            </a:p>
          </p:txBody>
        </p:sp>
        <p:sp>
          <p:nvSpPr>
            <p:cNvPr id="64522" name="Text Box 5"/>
            <p:cNvSpPr txBox="1">
              <a:spLocks noChangeArrowheads="1"/>
            </p:cNvSpPr>
            <p:nvPr/>
          </p:nvSpPr>
          <p:spPr bwMode="auto">
            <a:xfrm>
              <a:off x="776288" y="3319463"/>
              <a:ext cx="724376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Bush		47.1%		65.2%		  57.3%	     	41		73		   114</a:t>
              </a:r>
            </a:p>
          </p:txBody>
        </p:sp>
        <p:sp>
          <p:nvSpPr>
            <p:cNvPr id="64523" name="Text Box 6"/>
            <p:cNvSpPr txBox="1">
              <a:spLocks noChangeArrowheads="1"/>
            </p:cNvSpPr>
            <p:nvPr/>
          </p:nvSpPr>
          <p:spPr bwMode="auto">
            <a:xfrm>
              <a:off x="771525" y="4100513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Total		100%		100%           	 100%		 	87    		112		 199</a:t>
              </a:r>
            </a:p>
          </p:txBody>
        </p:sp>
        <p:sp>
          <p:nvSpPr>
            <p:cNvPr id="64524" name="Line 7"/>
            <p:cNvSpPr>
              <a:spLocks noChangeShapeType="1"/>
            </p:cNvSpPr>
            <p:nvPr/>
          </p:nvSpPr>
          <p:spPr bwMode="auto">
            <a:xfrm flipV="1">
              <a:off x="814388" y="2600325"/>
              <a:ext cx="6815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8"/>
            <p:cNvSpPr>
              <a:spLocks noChangeShapeType="1"/>
            </p:cNvSpPr>
            <p:nvPr/>
          </p:nvSpPr>
          <p:spPr bwMode="auto">
            <a:xfrm flipV="1">
              <a:off x="838200" y="2166938"/>
              <a:ext cx="6815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9"/>
            <p:cNvSpPr txBox="1">
              <a:spLocks noChangeArrowheads="1"/>
            </p:cNvSpPr>
            <p:nvPr/>
          </p:nvSpPr>
          <p:spPr bwMode="auto">
            <a:xfrm>
              <a:off x="2557463" y="1771650"/>
              <a:ext cx="4600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Abortion Attitudes (for any reason)</a:t>
              </a:r>
            </a:p>
          </p:txBody>
        </p:sp>
        <p:sp>
          <p:nvSpPr>
            <p:cNvPr id="64527" name="Line 10"/>
            <p:cNvSpPr>
              <a:spLocks noChangeShapeType="1"/>
            </p:cNvSpPr>
            <p:nvPr/>
          </p:nvSpPr>
          <p:spPr bwMode="auto">
            <a:xfrm>
              <a:off x="842963" y="1785938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2"/>
            <p:cNvSpPr>
              <a:spLocks noChangeShapeType="1"/>
            </p:cNvSpPr>
            <p:nvPr/>
          </p:nvSpPr>
          <p:spPr bwMode="auto">
            <a:xfrm>
              <a:off x="800100" y="4857750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Text Box 13"/>
            <p:cNvSpPr txBox="1">
              <a:spLocks noChangeArrowheads="1"/>
            </p:cNvSpPr>
            <p:nvPr/>
          </p:nvSpPr>
          <p:spPr bwMode="auto">
            <a:xfrm>
              <a:off x="814388" y="4814888"/>
              <a:ext cx="73294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cs typeface="Times New Roman" pitchFamily="18" charset="0"/>
                </a:rPr>
                <a:t>Source: </a:t>
              </a:r>
              <a:r>
                <a:rPr lang="en-US" sz="1600">
                  <a:cs typeface="Times New Roman" pitchFamily="18" charset="0"/>
                </a:rPr>
                <a:t>General Social Survey, 200</a:t>
              </a:r>
              <a:r>
                <a:rPr lang="en-US" sz="1600"/>
                <a:t>2</a:t>
              </a:r>
            </a:p>
          </p:txBody>
        </p:sp>
      </p:grpSp>
      <p:sp>
        <p:nvSpPr>
          <p:cNvPr id="64516" name="Text Box 15"/>
          <p:cNvSpPr txBox="1">
            <a:spLocks noChangeArrowheads="1"/>
          </p:cNvSpPr>
          <p:nvPr/>
        </p:nvSpPr>
        <p:spPr bwMode="auto">
          <a:xfrm>
            <a:off x="974725" y="5564188"/>
            <a:ext cx="81692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517525" algn="l"/>
                <a:tab pos="1654175" algn="l"/>
                <a:tab pos="2005013" algn="l"/>
                <a:tab pos="2122488" algn="l"/>
              </a:tabLst>
            </a:pPr>
            <a:r>
              <a:rPr lang="en-US" sz="2200"/>
              <a:t>	</a:t>
            </a:r>
            <a:r>
              <a:rPr lang="en-US" sz="2200">
                <a:solidFill>
                  <a:schemeClr val="hlink"/>
                </a:solidFill>
              </a:rPr>
              <a:t>Lambda</a:t>
            </a:r>
            <a:r>
              <a:rPr lang="en-US" sz="2200"/>
              <a:t>	=	[E1– E2] / E1</a:t>
            </a:r>
          </a:p>
          <a:p>
            <a:pPr>
              <a:spcAft>
                <a:spcPct val="20000"/>
              </a:spcAft>
              <a:tabLst>
                <a:tab pos="517525" algn="l"/>
                <a:tab pos="1654175" algn="l"/>
                <a:tab pos="2005013" algn="l"/>
                <a:tab pos="2122488" algn="l"/>
              </a:tabLst>
            </a:pPr>
            <a:r>
              <a:rPr lang="en-US" sz="2200"/>
              <a:t>		=	[85 – 80] / 85 =	</a:t>
            </a:r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4864100" y="5997575"/>
            <a:ext cx="13144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hlink"/>
                </a:solidFill>
              </a:rPr>
              <a:t>.06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4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0"/>
            <a:ext cx="705643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Example 1: 2000 Vote By Abortion Attitudes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433513" y="1930400"/>
            <a:ext cx="7243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Vote		Yes		No		Row Total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06525" y="1544638"/>
            <a:ext cx="7253288" cy="3151187"/>
            <a:chOff x="827088" y="1406525"/>
            <a:chExt cx="7253287" cy="3151188"/>
          </a:xfrm>
        </p:grpSpPr>
        <p:sp>
          <p:nvSpPr>
            <p:cNvPr id="65546" name="Text Box 4"/>
            <p:cNvSpPr txBox="1">
              <a:spLocks noChangeArrowheads="1"/>
            </p:cNvSpPr>
            <p:nvPr/>
          </p:nvSpPr>
          <p:spPr bwMode="auto">
            <a:xfrm>
              <a:off x="836613" y="2230438"/>
              <a:ext cx="724376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Gore		52.9% 		34.8%		  42.7%	      	46		39		    85</a:t>
              </a:r>
            </a:p>
          </p:txBody>
        </p:sp>
        <p:sp>
          <p:nvSpPr>
            <p:cNvPr id="65547" name="Text Box 5"/>
            <p:cNvSpPr txBox="1">
              <a:spLocks noChangeArrowheads="1"/>
            </p:cNvSpPr>
            <p:nvPr/>
          </p:nvSpPr>
          <p:spPr bwMode="auto">
            <a:xfrm>
              <a:off x="831850" y="2954338"/>
              <a:ext cx="72437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Bush		47.1%		65.2%		  57.3%	     	41		73		   114</a:t>
              </a:r>
            </a:p>
          </p:txBody>
        </p:sp>
        <p:sp>
          <p:nvSpPr>
            <p:cNvPr id="65548" name="Text Box 6"/>
            <p:cNvSpPr txBox="1">
              <a:spLocks noChangeArrowheads="1"/>
            </p:cNvSpPr>
            <p:nvPr/>
          </p:nvSpPr>
          <p:spPr bwMode="auto">
            <a:xfrm>
              <a:off x="827088" y="3735388"/>
              <a:ext cx="724376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Total		100%		100%           	 100%		 	87    		112		 199</a:t>
              </a:r>
            </a:p>
          </p:txBody>
        </p:sp>
        <p:sp>
          <p:nvSpPr>
            <p:cNvPr id="65549" name="Line 7"/>
            <p:cNvSpPr>
              <a:spLocks noChangeShapeType="1"/>
            </p:cNvSpPr>
            <p:nvPr/>
          </p:nvSpPr>
          <p:spPr bwMode="auto">
            <a:xfrm flipV="1">
              <a:off x="869950" y="2235200"/>
              <a:ext cx="6815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0" name="Line 8"/>
            <p:cNvSpPr>
              <a:spLocks noChangeShapeType="1"/>
            </p:cNvSpPr>
            <p:nvPr/>
          </p:nvSpPr>
          <p:spPr bwMode="auto">
            <a:xfrm flipV="1">
              <a:off x="893763" y="1801813"/>
              <a:ext cx="6815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Text Box 9"/>
            <p:cNvSpPr txBox="1">
              <a:spLocks noChangeArrowheads="1"/>
            </p:cNvSpPr>
            <p:nvPr/>
          </p:nvSpPr>
          <p:spPr bwMode="auto">
            <a:xfrm>
              <a:off x="2613025" y="1406525"/>
              <a:ext cx="46005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Abortion Attitudes (for any reason)</a:t>
              </a:r>
            </a:p>
          </p:txBody>
        </p:sp>
        <p:sp>
          <p:nvSpPr>
            <p:cNvPr id="65552" name="Line 10"/>
            <p:cNvSpPr>
              <a:spLocks noChangeShapeType="1"/>
            </p:cNvSpPr>
            <p:nvPr/>
          </p:nvSpPr>
          <p:spPr bwMode="auto">
            <a:xfrm>
              <a:off x="898525" y="1420813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2"/>
            <p:cNvSpPr>
              <a:spLocks noChangeShapeType="1"/>
            </p:cNvSpPr>
            <p:nvPr/>
          </p:nvSpPr>
          <p:spPr bwMode="auto">
            <a:xfrm>
              <a:off x="855663" y="4492625"/>
              <a:ext cx="6800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1" name="Text Box 13"/>
          <p:cNvSpPr txBox="1">
            <a:spLocks noChangeArrowheads="1"/>
          </p:cNvSpPr>
          <p:nvPr/>
        </p:nvSpPr>
        <p:spPr bwMode="auto">
          <a:xfrm>
            <a:off x="1293813" y="4581525"/>
            <a:ext cx="7329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cs typeface="Times New Roman" pitchFamily="18" charset="0"/>
              </a:rPr>
              <a:t>Source: </a:t>
            </a:r>
            <a:r>
              <a:rPr lang="en-US" sz="1600">
                <a:cs typeface="Times New Roman" pitchFamily="18" charset="0"/>
              </a:rPr>
              <a:t>General Social Survey, 200</a:t>
            </a:r>
            <a:r>
              <a:rPr lang="en-US" sz="1600"/>
              <a:t>2</a:t>
            </a:r>
          </a:p>
        </p:txBody>
      </p:sp>
      <p:sp>
        <p:nvSpPr>
          <p:cNvPr id="205840" name="Rectangle 16"/>
          <p:cNvSpPr>
            <a:spLocks noChangeArrowheads="1"/>
          </p:cNvSpPr>
          <p:nvPr/>
        </p:nvSpPr>
        <p:spPr bwMode="auto">
          <a:xfrm>
            <a:off x="1117600" y="5376863"/>
            <a:ext cx="8026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So, we know that </a:t>
            </a:r>
            <a:r>
              <a:rPr lang="en-US" sz="2000" b="1" dirty="0"/>
              <a:t>six percent of the errors</a:t>
            </a:r>
            <a:r>
              <a:rPr lang="en-US" sz="2000" dirty="0"/>
              <a:t> in predicting 2000 presidential election vote can be </a:t>
            </a:r>
            <a:r>
              <a:rPr lang="en-US" sz="2000" b="1" dirty="0"/>
              <a:t>reduced</a:t>
            </a:r>
            <a:r>
              <a:rPr lang="en-US" sz="2000" dirty="0"/>
              <a:t> by taking into account abortion attitudes.</a:t>
            </a:r>
          </a:p>
        </p:txBody>
      </p:sp>
      <p:sp>
        <p:nvSpPr>
          <p:cNvPr id="65543" name="Rectangle 17"/>
          <p:cNvSpPr>
            <a:spLocks noChangeArrowheads="1"/>
          </p:cNvSpPr>
          <p:nvPr/>
        </p:nvSpPr>
        <p:spPr bwMode="auto">
          <a:xfrm>
            <a:off x="1152525" y="4967288"/>
            <a:ext cx="1841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chemeClr val="hlink"/>
                </a:solidFill>
              </a:rPr>
              <a:t>Lambda = .06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080"/>
          <p:cNvSpPr txBox="1">
            <a:spLocks noChangeArrowheads="1"/>
          </p:cNvSpPr>
          <p:nvPr/>
        </p:nvSpPr>
        <p:spPr bwMode="auto">
          <a:xfrm>
            <a:off x="1339850" y="5565775"/>
            <a:ext cx="7535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*Source:  Kathleen Maguire and Ann L. Pastore, eds., </a:t>
            </a:r>
            <a:r>
              <a:rPr lang="en-US" sz="1400" i="1"/>
              <a:t>Sourcebook of Criminal Justice Statistics 1994.</a:t>
            </a:r>
            <a:r>
              <a:rPr lang="en-US" sz="1400"/>
              <a:t>, U.S. Department of Justice, Bureau of Justice Statistics, Washington, D.C.: USGPO, 1995, p. 343.</a:t>
            </a:r>
          </a:p>
        </p:txBody>
      </p:sp>
      <p:graphicFrame>
        <p:nvGraphicFramePr>
          <p:cNvPr id="66564" name="Object 3081"/>
          <p:cNvGraphicFramePr>
            <a:graphicFrameLocks noChangeAspect="1"/>
          </p:cNvGraphicFramePr>
          <p:nvPr/>
        </p:nvGraphicFramePr>
        <p:xfrm>
          <a:off x="1125538" y="1552575"/>
          <a:ext cx="8018462" cy="2801938"/>
        </p:xfrm>
        <a:graphic>
          <a:graphicData uri="http://schemas.openxmlformats.org/presentationml/2006/ole">
            <p:oleObj spid="_x0000_s73730" name="Document" r:id="rId4" imgW="5678424" imgH="1993392" progId="Word.Document.8">
              <p:embed/>
            </p:oleObj>
          </a:graphicData>
        </a:graphic>
      </p:graphicFrame>
      <p:sp>
        <p:nvSpPr>
          <p:cNvPr id="155659" name="Text Box 3083"/>
          <p:cNvSpPr txBox="1">
            <a:spLocks noChangeArrowheads="1"/>
          </p:cNvSpPr>
          <p:nvPr/>
        </p:nvSpPr>
        <p:spPr bwMode="auto">
          <a:xfrm>
            <a:off x="1255713" y="4400550"/>
            <a:ext cx="747077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b="1">
                <a:solidFill>
                  <a:schemeClr val="hlink"/>
                </a:solidFill>
              </a:rPr>
              <a:t>Step One</a:t>
            </a:r>
            <a:r>
              <a:rPr lang="en-US" sz="2300"/>
              <a:t>—Add percentages to the table to get the data in a format that allows you to clearly assess the nature of the relationship.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7620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Example 2: Victim-Offender Relationship and Type of Crime: 1993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9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Object 2063"/>
          <p:cNvGraphicFramePr>
            <a:graphicFrameLocks noChangeAspect="1"/>
          </p:cNvGraphicFramePr>
          <p:nvPr/>
        </p:nvGraphicFramePr>
        <p:xfrm>
          <a:off x="1373188" y="1600200"/>
          <a:ext cx="7204075" cy="3265488"/>
        </p:xfrm>
        <a:graphic>
          <a:graphicData uri="http://schemas.openxmlformats.org/presentationml/2006/ole">
            <p:oleObj spid="_x0000_s74754" name="Document" r:id="rId4" imgW="5678424" imgH="2575560" progId="Word.Document.8">
              <p:embed/>
            </p:oleObj>
          </a:graphicData>
        </a:graphic>
      </p:graphicFrame>
      <p:sp>
        <p:nvSpPr>
          <p:cNvPr id="67587" name="Text Box 2062"/>
          <p:cNvSpPr txBox="1">
            <a:spLocks noChangeArrowheads="1"/>
          </p:cNvSpPr>
          <p:nvPr/>
        </p:nvSpPr>
        <p:spPr bwMode="auto">
          <a:xfrm>
            <a:off x="1339850" y="4954588"/>
            <a:ext cx="8169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Now calculate E1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E1	=	N</a:t>
            </a:r>
            <a:r>
              <a:rPr lang="en-US" sz="2300" baseline="-25000"/>
              <a:t>total </a:t>
            </a:r>
            <a:r>
              <a:rPr lang="en-US" sz="2300"/>
              <a:t>–</a:t>
            </a:r>
            <a:r>
              <a:rPr lang="en-US" sz="2300" baseline="-25000"/>
              <a:t> </a:t>
            </a:r>
            <a:r>
              <a:rPr lang="en-US" sz="2300"/>
              <a:t>N</a:t>
            </a:r>
            <a:r>
              <a:rPr lang="en-US" sz="2300" baseline="-25000"/>
              <a:t>mode </a:t>
            </a:r>
            <a:r>
              <a:rPr lang="en-US" sz="2300"/>
              <a:t>= 9,898,980 – 5,045,040 =</a:t>
            </a:r>
            <a:endParaRPr lang="en-US" sz="2300">
              <a:solidFill>
                <a:schemeClr val="hlink"/>
              </a:solidFill>
            </a:endParaRPr>
          </a:p>
        </p:txBody>
      </p:sp>
      <p:sp>
        <p:nvSpPr>
          <p:cNvPr id="67588" name="Rectangle 2064"/>
          <p:cNvSpPr>
            <a:spLocks noChangeArrowheads="1"/>
          </p:cNvSpPr>
          <p:nvPr/>
        </p:nvSpPr>
        <p:spPr bwMode="auto">
          <a:xfrm>
            <a:off x="7248525" y="4146550"/>
            <a:ext cx="1276350" cy="62865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2065"/>
          <p:cNvSpPr>
            <a:spLocks noChangeArrowheads="1"/>
          </p:cNvSpPr>
          <p:nvPr/>
        </p:nvSpPr>
        <p:spPr bwMode="auto">
          <a:xfrm>
            <a:off x="7297738" y="2668588"/>
            <a:ext cx="1276350" cy="62865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90" name="Text Box 2066"/>
          <p:cNvSpPr txBox="1">
            <a:spLocks noChangeArrowheads="1"/>
          </p:cNvSpPr>
          <p:nvPr/>
        </p:nvSpPr>
        <p:spPr bwMode="auto">
          <a:xfrm>
            <a:off x="7537450" y="5341938"/>
            <a:ext cx="35718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chemeClr val="hlink"/>
                </a:solidFill>
              </a:rPr>
              <a:t>4,835,940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Victim-Offender Relationship &amp; Type of Crime: 1993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0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7"/>
          <p:cNvGraphicFramePr>
            <a:graphicFrameLocks noChangeAspect="1"/>
          </p:cNvGraphicFramePr>
          <p:nvPr/>
        </p:nvGraphicFramePr>
        <p:xfrm>
          <a:off x="1684338" y="1516063"/>
          <a:ext cx="6929437" cy="3140075"/>
        </p:xfrm>
        <a:graphic>
          <a:graphicData uri="http://schemas.openxmlformats.org/presentationml/2006/ole">
            <p:oleObj spid="_x0000_s75778" name="Document" r:id="rId4" imgW="5678424" imgH="2575560" progId="Word.Document.8">
              <p:embed/>
            </p:oleObj>
          </a:graphicData>
        </a:graphic>
      </p:graphicFrame>
      <p:sp>
        <p:nvSpPr>
          <p:cNvPr id="68611" name="Text Box 9"/>
          <p:cNvSpPr txBox="1">
            <a:spLocks noChangeArrowheads="1"/>
          </p:cNvSpPr>
          <p:nvPr/>
        </p:nvSpPr>
        <p:spPr bwMode="auto">
          <a:xfrm>
            <a:off x="1063625" y="4518025"/>
            <a:ext cx="8148638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Now calculate E2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E2	=	</a:t>
            </a:r>
            <a:r>
              <a:rPr lang="en-US" sz="2300">
                <a:solidFill>
                  <a:schemeClr val="hlink"/>
                </a:solidFill>
              </a:rPr>
              <a:t>[N</a:t>
            </a:r>
            <a:r>
              <a:rPr lang="en-US" sz="2300" baseline="-25000">
                <a:solidFill>
                  <a:schemeClr val="hlink"/>
                </a:solidFill>
              </a:rPr>
              <a:t>(rape/sexual assault column total)</a:t>
            </a:r>
            <a:r>
              <a:rPr lang="en-US" sz="2300">
                <a:solidFill>
                  <a:schemeClr val="hlink"/>
                </a:solidFill>
              </a:rPr>
              <a:t> – N</a:t>
            </a:r>
            <a:r>
              <a:rPr lang="en-US" sz="2300" baseline="-25000">
                <a:solidFill>
                  <a:schemeClr val="hlink"/>
                </a:solidFill>
              </a:rPr>
              <a:t>(rape/sexual assault column mode)</a:t>
            </a:r>
            <a:r>
              <a:rPr lang="en-US" sz="2300">
                <a:solidFill>
                  <a:schemeClr val="hlink"/>
                </a:solidFill>
              </a:rPr>
              <a:t>]</a:t>
            </a:r>
            <a:r>
              <a:rPr lang="en-US" sz="2300"/>
              <a:t> +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		[N</a:t>
            </a:r>
            <a:r>
              <a:rPr lang="en-US" sz="2300" baseline="-25000"/>
              <a:t>(robbery column total) </a:t>
            </a:r>
            <a:r>
              <a:rPr lang="en-US" sz="2300"/>
              <a:t>–</a:t>
            </a:r>
            <a:r>
              <a:rPr lang="en-US" sz="2300" baseline="-25000"/>
              <a:t> </a:t>
            </a:r>
            <a:r>
              <a:rPr lang="en-US" sz="2300"/>
              <a:t>N</a:t>
            </a:r>
            <a:r>
              <a:rPr lang="en-US" sz="2300" baseline="-25000"/>
              <a:t>(robbery column  mode)</a:t>
            </a:r>
            <a:r>
              <a:rPr lang="en-US" sz="2300"/>
              <a:t>] +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300"/>
              <a:t>			[N</a:t>
            </a:r>
            <a:r>
              <a:rPr lang="en-US" sz="2300" baseline="-25000"/>
              <a:t>(assault column total) </a:t>
            </a:r>
            <a:r>
              <a:rPr lang="en-US" sz="2300"/>
              <a:t>–</a:t>
            </a:r>
            <a:r>
              <a:rPr lang="en-US" sz="2300" baseline="-25000"/>
              <a:t> </a:t>
            </a:r>
            <a:r>
              <a:rPr lang="en-US" sz="2300"/>
              <a:t>N</a:t>
            </a:r>
            <a:r>
              <a:rPr lang="en-US" sz="2300" baseline="-25000"/>
              <a:t>(assault column  mode)</a:t>
            </a:r>
            <a:r>
              <a:rPr lang="en-US" sz="2300"/>
              <a:t>] </a:t>
            </a: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3614738" y="2452688"/>
            <a:ext cx="1276350" cy="2201862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2136775" y="6357938"/>
            <a:ext cx="5586413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/>
              <a:t>=	</a:t>
            </a:r>
            <a:r>
              <a:rPr lang="en-US" sz="2300">
                <a:solidFill>
                  <a:schemeClr val="hlink"/>
                </a:solidFill>
              </a:rPr>
              <a:t>[472,760 – 350,670]</a:t>
            </a:r>
            <a:r>
              <a:rPr lang="en-US" sz="2300"/>
              <a:t> + …</a:t>
            </a:r>
          </a:p>
        </p:txBody>
      </p:sp>
      <p:sp>
        <p:nvSpPr>
          <p:cNvPr id="68614" name="Title 8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Victim-Offender Relationship &amp; Type of Crime: 1993</a:t>
            </a:r>
            <a:r>
              <a:rPr lang="en-US" sz="4000" dirty="0" smtClean="0">
                <a:latin typeface="Book Antiqua" pitchFamily="18" charset="0"/>
                <a:ea typeface="ＭＳ Ｐゴシック" pitchFamily="34" charset="-128"/>
              </a:rPr>
              <a:t/>
            </a:r>
            <a:br>
              <a:rPr lang="en-US" sz="4000" dirty="0" smtClean="0">
                <a:latin typeface="Book Antiqua" pitchFamily="18" charset="0"/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4" grpId="0" animBg="1"/>
      <p:bldP spid="161805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960563" y="1501775"/>
          <a:ext cx="6435725" cy="2917825"/>
        </p:xfrm>
        <a:graphic>
          <a:graphicData uri="http://schemas.openxmlformats.org/presentationml/2006/ole">
            <p:oleObj spid="_x0000_s76802" name="Document" r:id="rId4" imgW="5678424" imgH="2575560" progId="Word.Document.8">
              <p:embed/>
            </p:oleObj>
          </a:graphicData>
        </a:graphic>
      </p:graphicFrame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857250" y="114300"/>
            <a:ext cx="18415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endParaRPr lang="en-US" b="1" dirty="0">
              <a:latin typeface="+mj-lt"/>
              <a:ea typeface="ＭＳ Ｐゴシック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139825" y="4040187"/>
            <a:ext cx="815022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200" dirty="0"/>
              <a:t>Now calculate E2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200" dirty="0"/>
              <a:t>	E2	=	[N</a:t>
            </a:r>
            <a:r>
              <a:rPr lang="en-US" sz="2200" baseline="-25000" dirty="0"/>
              <a:t>(rape/sexual assault column total)</a:t>
            </a:r>
            <a:r>
              <a:rPr lang="en-US" sz="2200" dirty="0"/>
              <a:t> – N</a:t>
            </a:r>
            <a:r>
              <a:rPr lang="en-US" sz="2200" baseline="-25000" dirty="0"/>
              <a:t>(rape/sexual assault column mode)</a:t>
            </a:r>
            <a:r>
              <a:rPr lang="en-US" sz="2200" dirty="0"/>
              <a:t>] +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200" dirty="0"/>
              <a:t>			</a:t>
            </a:r>
            <a:r>
              <a:rPr lang="en-US" sz="2200" dirty="0">
                <a:solidFill>
                  <a:schemeClr val="hlink"/>
                </a:solidFill>
              </a:rPr>
              <a:t>[N</a:t>
            </a:r>
            <a:r>
              <a:rPr lang="en-US" sz="2200" baseline="-25000" dirty="0">
                <a:solidFill>
                  <a:schemeClr val="hlink"/>
                </a:solidFill>
              </a:rPr>
              <a:t>(robbery column total) </a:t>
            </a:r>
            <a:r>
              <a:rPr lang="en-US" sz="2200" dirty="0">
                <a:solidFill>
                  <a:schemeClr val="hlink"/>
                </a:solidFill>
              </a:rPr>
              <a:t>–</a:t>
            </a:r>
            <a:r>
              <a:rPr lang="en-US" sz="2200" baseline="-25000" dirty="0">
                <a:solidFill>
                  <a:schemeClr val="hlink"/>
                </a:solidFill>
              </a:rPr>
              <a:t> </a:t>
            </a:r>
            <a:r>
              <a:rPr lang="en-US" sz="2200" dirty="0">
                <a:solidFill>
                  <a:schemeClr val="hlink"/>
                </a:solidFill>
              </a:rPr>
              <a:t>N</a:t>
            </a:r>
            <a:r>
              <a:rPr lang="en-US" sz="2200" baseline="-25000" dirty="0">
                <a:solidFill>
                  <a:schemeClr val="hlink"/>
                </a:solidFill>
              </a:rPr>
              <a:t>(robbery column  mode)</a:t>
            </a:r>
            <a:r>
              <a:rPr lang="en-US" sz="2200" dirty="0">
                <a:solidFill>
                  <a:schemeClr val="hlink"/>
                </a:solidFill>
              </a:rPr>
              <a:t>]</a:t>
            </a:r>
            <a:r>
              <a:rPr lang="en-US" sz="2200" dirty="0"/>
              <a:t> +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200" dirty="0"/>
              <a:t>			[N</a:t>
            </a:r>
            <a:r>
              <a:rPr lang="en-US" sz="2200" baseline="-25000" dirty="0"/>
              <a:t>(assault column total) </a:t>
            </a:r>
            <a:r>
              <a:rPr lang="en-US" sz="2200" dirty="0"/>
              <a:t>–</a:t>
            </a:r>
            <a:r>
              <a:rPr lang="en-US" sz="2200" baseline="-25000" dirty="0"/>
              <a:t> </a:t>
            </a:r>
            <a:r>
              <a:rPr lang="en-US" sz="2200" dirty="0"/>
              <a:t>N</a:t>
            </a:r>
            <a:r>
              <a:rPr lang="en-US" sz="2200" baseline="-25000" dirty="0"/>
              <a:t>(assault column  mode)</a:t>
            </a:r>
            <a:r>
              <a:rPr lang="en-US" sz="2200" dirty="0"/>
              <a:t>]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200" dirty="0"/>
              <a:t>		=	[472,760 – 350,670] +</a:t>
            </a: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827588" y="2209800"/>
            <a:ext cx="1276350" cy="2201862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2574925" y="6019800"/>
            <a:ext cx="5572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600" dirty="0">
                <a:solidFill>
                  <a:schemeClr val="hlink"/>
                </a:solidFill>
              </a:rPr>
              <a:t>[1,161,900 – 930,860]</a:t>
            </a:r>
            <a:r>
              <a:rPr lang="en-US" sz="1600" dirty="0"/>
              <a:t> + …</a:t>
            </a:r>
            <a:endParaRPr lang="en-US" sz="1200" dirty="0"/>
          </a:p>
        </p:txBody>
      </p:sp>
      <p:sp>
        <p:nvSpPr>
          <p:cNvPr id="69639" name="Title 8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Victim-Offender Relationship and Type of Crime: 1993</a:t>
            </a:r>
            <a:r>
              <a:rPr lang="en-US" sz="3200" dirty="0" smtClean="0">
                <a:ea typeface="ＭＳ Ｐゴシック" pitchFamily="34" charset="-128"/>
              </a:rPr>
              <a:t/>
            </a:r>
            <a:br>
              <a:rPr lang="en-US" sz="3200" dirty="0" smtClean="0">
                <a:ea typeface="ＭＳ Ｐゴシック" pitchFamily="34" charset="-128"/>
              </a:rPr>
            </a:br>
            <a:endParaRPr lang="en-US" sz="3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animBg="1"/>
      <p:bldP spid="162822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522413" y="1219200"/>
          <a:ext cx="6173787" cy="2797175"/>
        </p:xfrm>
        <a:graphic>
          <a:graphicData uri="http://schemas.openxmlformats.org/presentationml/2006/ole">
            <p:oleObj spid="_x0000_s77826" name="Document" r:id="rId4" imgW="5678424" imgH="2575560" progId="Word.Document.8">
              <p:embed/>
            </p:oleObj>
          </a:graphicData>
        </a:graphic>
      </p:graphicFrame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1104900" y="3810000"/>
            <a:ext cx="817721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000" dirty="0"/>
              <a:t>Now calculate E2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000" dirty="0"/>
              <a:t>	E2	=	[N</a:t>
            </a:r>
            <a:r>
              <a:rPr lang="en-US" sz="2000" baseline="-25000" dirty="0"/>
              <a:t>(rape/sexual assault column total)</a:t>
            </a:r>
            <a:r>
              <a:rPr lang="en-US" sz="2000" dirty="0"/>
              <a:t> – N</a:t>
            </a:r>
            <a:r>
              <a:rPr lang="en-US" sz="2000" baseline="-25000" dirty="0"/>
              <a:t>(rape/sexual assault column mode)</a:t>
            </a:r>
            <a:r>
              <a:rPr lang="en-US" sz="2000" dirty="0"/>
              <a:t>] +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000" dirty="0"/>
              <a:t>			[N</a:t>
            </a:r>
            <a:r>
              <a:rPr lang="en-US" sz="2000" baseline="-25000" dirty="0"/>
              <a:t>(robbery column total) </a:t>
            </a:r>
            <a:r>
              <a:rPr lang="en-US" sz="2000" dirty="0"/>
              <a:t>–</a:t>
            </a:r>
            <a:r>
              <a:rPr lang="en-US" sz="2000" baseline="-25000" dirty="0"/>
              <a:t> </a:t>
            </a:r>
            <a:r>
              <a:rPr lang="en-US" sz="2000" dirty="0"/>
              <a:t>N</a:t>
            </a:r>
            <a:r>
              <a:rPr lang="en-US" sz="2000" baseline="-25000" dirty="0"/>
              <a:t>(robbery column  mode)</a:t>
            </a:r>
            <a:r>
              <a:rPr lang="en-US" sz="2000" dirty="0"/>
              <a:t>] +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000" dirty="0"/>
              <a:t>			</a:t>
            </a:r>
            <a:r>
              <a:rPr lang="en-US" sz="2000" dirty="0">
                <a:solidFill>
                  <a:schemeClr val="hlink"/>
                </a:solidFill>
              </a:rPr>
              <a:t>[N</a:t>
            </a:r>
            <a:r>
              <a:rPr lang="en-US" sz="2000" baseline="-25000" dirty="0">
                <a:solidFill>
                  <a:schemeClr val="hlink"/>
                </a:solidFill>
              </a:rPr>
              <a:t>(assault column total) </a:t>
            </a:r>
            <a:r>
              <a:rPr lang="en-US" sz="2000" dirty="0">
                <a:solidFill>
                  <a:schemeClr val="hlink"/>
                </a:solidFill>
              </a:rPr>
              <a:t>–</a:t>
            </a:r>
            <a:r>
              <a:rPr lang="en-US" sz="2000" baseline="-250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N</a:t>
            </a:r>
            <a:r>
              <a:rPr lang="en-US" sz="2000" baseline="-25000" dirty="0">
                <a:solidFill>
                  <a:schemeClr val="hlink"/>
                </a:solidFill>
              </a:rPr>
              <a:t>(assault column  mode)</a:t>
            </a:r>
            <a:r>
              <a:rPr lang="en-US" sz="2000" dirty="0">
                <a:solidFill>
                  <a:schemeClr val="hlink"/>
                </a:solidFill>
              </a:rPr>
              <a:t>]</a:t>
            </a:r>
            <a:r>
              <a:rPr lang="en-US" sz="2000" dirty="0"/>
              <a:t> 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000" dirty="0"/>
              <a:t>		=	[472,760 – 350,670] +</a:t>
            </a:r>
          </a:p>
          <a:p>
            <a:pPr>
              <a:spcAft>
                <a:spcPct val="20000"/>
              </a:spcAft>
              <a:tabLst>
                <a:tab pos="461963" algn="l"/>
                <a:tab pos="1023938" algn="l"/>
                <a:tab pos="1428750" algn="l"/>
              </a:tabLst>
            </a:pPr>
            <a:r>
              <a:rPr lang="en-US" sz="2000" dirty="0"/>
              <a:t>			[1,161,900 – 930,860] + 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5407026" y="2071688"/>
            <a:ext cx="1217612" cy="1930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2525713" y="6096000"/>
            <a:ext cx="557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en-US" sz="2300" dirty="0">
                <a:solidFill>
                  <a:schemeClr val="hlink"/>
                </a:solidFill>
              </a:rPr>
              <a:t>[8,264,320 – 4,272,230] = </a:t>
            </a:r>
            <a:r>
              <a:rPr lang="en-US" b="1" dirty="0">
                <a:solidFill>
                  <a:schemeClr val="hlink"/>
                </a:solidFill>
              </a:rPr>
              <a:t>4,345,220</a:t>
            </a:r>
            <a:endParaRPr lang="en-US" dirty="0"/>
          </a:p>
        </p:txBody>
      </p:sp>
      <p:sp>
        <p:nvSpPr>
          <p:cNvPr id="70662" name="Title 8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Victim-Offender Relationship and Type of Crime: 1993</a:t>
            </a:r>
            <a:r>
              <a:rPr lang="en-US" sz="3200" dirty="0" smtClean="0">
                <a:ea typeface="ＭＳ Ｐゴシック" pitchFamily="34" charset="-128"/>
              </a:rPr>
              <a:t/>
            </a:r>
            <a:br>
              <a:rPr lang="en-US" sz="3200" dirty="0" smtClean="0">
                <a:ea typeface="ＭＳ Ｐゴシック" pitchFamily="34" charset="-128"/>
              </a:rPr>
            </a:br>
            <a:endParaRPr lang="en-US" sz="3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animBg="1"/>
      <p:bldP spid="163846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4"/>
          <p:cNvGraphicFramePr>
            <a:graphicFrameLocks noChangeAspect="1"/>
          </p:cNvGraphicFramePr>
          <p:nvPr/>
        </p:nvGraphicFramePr>
        <p:xfrm>
          <a:off x="1836738" y="1591270"/>
          <a:ext cx="6016625" cy="2727325"/>
        </p:xfrm>
        <a:graphic>
          <a:graphicData uri="http://schemas.openxmlformats.org/presentationml/2006/ole">
            <p:oleObj spid="_x0000_s78850" name="Document" r:id="rId4" imgW="5678424" imgH="2575560" progId="Word.Document.8">
              <p:embed/>
            </p:oleObj>
          </a:graphicData>
        </a:graphic>
      </p:graphicFrame>
      <p:sp>
        <p:nvSpPr>
          <p:cNvPr id="71683" name="Text Box 6"/>
          <p:cNvSpPr txBox="1">
            <a:spLocks noChangeArrowheads="1"/>
          </p:cNvSpPr>
          <p:nvPr/>
        </p:nvSpPr>
        <p:spPr bwMode="auto">
          <a:xfrm>
            <a:off x="1435100" y="4258270"/>
            <a:ext cx="7342188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tabLst>
                <a:tab pos="517525" algn="l"/>
                <a:tab pos="1654175" algn="l"/>
                <a:tab pos="2005013" algn="l"/>
                <a:tab pos="2122488" algn="l"/>
              </a:tabLst>
            </a:pPr>
            <a:r>
              <a:rPr lang="en-US" sz="2200" dirty="0"/>
              <a:t>	</a:t>
            </a:r>
            <a:r>
              <a:rPr lang="en-US" sz="2200" dirty="0">
                <a:solidFill>
                  <a:schemeClr val="hlink"/>
                </a:solidFill>
              </a:rPr>
              <a:t>Lambda</a:t>
            </a:r>
            <a:r>
              <a:rPr lang="en-US" sz="2200" dirty="0"/>
              <a:t>	=	[E1– E2] / E1</a:t>
            </a:r>
          </a:p>
          <a:p>
            <a:pPr>
              <a:spcAft>
                <a:spcPct val="20000"/>
              </a:spcAft>
              <a:tabLst>
                <a:tab pos="517525" algn="l"/>
                <a:tab pos="1654175" algn="l"/>
                <a:tab pos="2005013" algn="l"/>
                <a:tab pos="2122488" algn="l"/>
              </a:tabLst>
            </a:pPr>
            <a:r>
              <a:rPr lang="en-US" sz="2200" dirty="0"/>
              <a:t>		=	[4,835,940 – 4,345,220] / 4,835,940 =	</a:t>
            </a:r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7043738" y="4386263"/>
            <a:ext cx="1000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hlink"/>
                </a:solidFill>
              </a:rPr>
              <a:t>.10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1531938" y="5172670"/>
            <a:ext cx="70500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en-US" dirty="0"/>
              <a:t>So, we know that </a:t>
            </a:r>
            <a:r>
              <a:rPr lang="en-US" b="1" dirty="0"/>
              <a:t>ten percent of the errors</a:t>
            </a:r>
            <a:r>
              <a:rPr lang="en-US" dirty="0"/>
              <a:t> in predicting the relationship between victim and offender (stranger vs. non-stranger) can be </a:t>
            </a:r>
            <a:r>
              <a:rPr lang="en-US" b="1" dirty="0"/>
              <a:t>reduced</a:t>
            </a:r>
            <a:r>
              <a:rPr lang="en-US" dirty="0"/>
              <a:t> by taking into account the type of crime that was committed.</a:t>
            </a:r>
            <a:endParaRPr lang="en-US" sz="1400" dirty="0"/>
          </a:p>
        </p:txBody>
      </p:sp>
      <p:sp>
        <p:nvSpPr>
          <p:cNvPr id="71686" name="Title 8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Victim-Offender Relationship and Type of Crime: 1993</a:t>
            </a:r>
            <a:r>
              <a:rPr lang="en-US" sz="4000" dirty="0" smtClean="0">
                <a:latin typeface="Book Antiqua" pitchFamily="18" charset="0"/>
                <a:ea typeface="ＭＳ Ｐゴシック" pitchFamily="34" charset="-128"/>
              </a:rPr>
              <a:t/>
            </a:r>
            <a:br>
              <a:rPr lang="en-US" sz="4000" dirty="0" smtClean="0">
                <a:latin typeface="Book Antiqua" pitchFamily="18" charset="0"/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3" grpId="0" autoUpdateAnimBg="0"/>
      <p:bldP spid="159754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173038"/>
            <a:ext cx="7072312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Asymmetrical Measure of Association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 measure whose value </a:t>
            </a:r>
            <a:r>
              <a:rPr lang="en-US" i="1" smtClean="0">
                <a:solidFill>
                  <a:srgbClr val="000000"/>
                </a:solidFill>
                <a:ea typeface="ＭＳ Ｐゴシック" pitchFamily="34" charset="-128"/>
              </a:rPr>
              <a:t>may vary 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depending on which variable is considered the independent variable and which the dependent variable.</a:t>
            </a:r>
          </a:p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Lambda is an </a:t>
            </a:r>
            <a:r>
              <a:rPr lang="en-US" i="1" smtClean="0">
                <a:solidFill>
                  <a:srgbClr val="000000"/>
                </a:solidFill>
                <a:ea typeface="ＭＳ Ｐゴシック" pitchFamily="34" charset="-128"/>
              </a:rPr>
              <a:t>asymmetrical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measure of association.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Symmetrical Measure of Association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 measure whose value will be the same when either variable is considered the independent variable or the dependent variable.</a:t>
            </a:r>
          </a:p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Gamma is a </a:t>
            </a:r>
            <a:r>
              <a:rPr lang="en-US" i="1" smtClean="0">
                <a:solidFill>
                  <a:srgbClr val="000000"/>
                </a:solidFill>
                <a:ea typeface="ＭＳ Ｐゴシック" pitchFamily="34" charset="-128"/>
              </a:rPr>
              <a:t>symmetrical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measure of association…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138" y="1549400"/>
            <a:ext cx="6670675" cy="48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9"/>
          <p:cNvSpPr>
            <a:spLocks noGrp="1"/>
          </p:cNvSpPr>
          <p:nvPr>
            <p:ph type="title"/>
          </p:nvPr>
        </p:nvSpPr>
        <p:spPr>
          <a:xfrm>
            <a:off x="1346200" y="104775"/>
            <a:ext cx="7261225" cy="990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Percentaging a Bivariate Table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072312" cy="990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Before Computing GAMMA: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1163" y="1600200"/>
            <a:ext cx="7085012" cy="4495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It is necessary to introduce the concept of </a:t>
            </a:r>
            <a:r>
              <a:rPr lang="en-US" i="1" smtClean="0">
                <a:solidFill>
                  <a:srgbClr val="000000"/>
                </a:solidFill>
                <a:ea typeface="ＭＳ Ｐゴシック" pitchFamily="34" charset="-128"/>
              </a:rPr>
              <a:t>paired observations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</a:p>
          <a:p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Paired observations – Observations compared in terms of their relative </a:t>
            </a:r>
            <a:r>
              <a:rPr lang="en-US" i="1" smtClean="0">
                <a:solidFill>
                  <a:srgbClr val="000000"/>
                </a:solidFill>
                <a:ea typeface="ＭＳ Ｐゴシック" pitchFamily="34" charset="-128"/>
              </a:rPr>
              <a:t>rankings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on the independent and dependent variables.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22400" y="0"/>
            <a:ext cx="7034213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Tied Pairs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1533525"/>
            <a:ext cx="7772400" cy="3721100"/>
          </a:xfrm>
        </p:spPr>
        <p:txBody>
          <a:bodyPr/>
          <a:lstStyle/>
          <a:p>
            <a:r>
              <a:rPr lang="en-US" sz="2800" smtClean="0">
                <a:solidFill>
                  <a:schemeClr val="hlink"/>
                </a:solidFill>
                <a:ea typeface="ＭＳ Ｐゴシック" pitchFamily="34" charset="-128"/>
              </a:rPr>
              <a:t>Same order pair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(</a:t>
            </a:r>
            <a:r>
              <a:rPr lang="en-US" sz="2800" i="1" smtClean="0">
                <a:solidFill>
                  <a:srgbClr val="000000"/>
                </a:solidFill>
                <a:ea typeface="ＭＳ Ｐゴシック" pitchFamily="34" charset="-128"/>
              </a:rPr>
              <a:t>Ns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) – Paired observations that show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a positive association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; the member of the pair ranked higher on the independent variable is also ranked higher on the dependent variable.</a:t>
            </a:r>
          </a:p>
          <a:p>
            <a:r>
              <a:rPr lang="en-US" sz="2800" smtClean="0">
                <a:solidFill>
                  <a:schemeClr val="hlink"/>
                </a:solidFill>
                <a:ea typeface="ＭＳ Ｐゴシック" pitchFamily="34" charset="-128"/>
              </a:rPr>
              <a:t>Inverse order pair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 (</a:t>
            </a:r>
            <a:r>
              <a:rPr lang="en-US" sz="2800" i="1" smtClean="0">
                <a:solidFill>
                  <a:srgbClr val="000000"/>
                </a:solidFill>
                <a:ea typeface="ＭＳ Ｐゴシック" pitchFamily="34" charset="-128"/>
              </a:rPr>
              <a:t>Nd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) – Paired observations that show </a:t>
            </a:r>
            <a:r>
              <a:rPr lang="en-US" sz="2800" b="1" smtClean="0">
                <a:solidFill>
                  <a:srgbClr val="000000"/>
                </a:solidFill>
                <a:ea typeface="ＭＳ Ｐゴシック" pitchFamily="34" charset="-128"/>
              </a:rPr>
              <a:t>a negative association</a:t>
            </a:r>
            <a:r>
              <a:rPr lang="en-US" sz="2800" smtClean="0">
                <a:solidFill>
                  <a:srgbClr val="000000"/>
                </a:solidFill>
                <a:ea typeface="ＭＳ Ｐゴシック" pitchFamily="34" charset="-128"/>
              </a:rPr>
              <a:t>; the member of the pair ranked higher on the independent variable is ranked lower on the dependent variable.</a:t>
            </a:r>
          </a:p>
          <a:p>
            <a:endParaRPr lang="en-US" sz="2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5780" name="AutoShape 4"/>
          <p:cNvSpPr>
            <a:spLocks noChangeAspect="1" noChangeArrowheads="1"/>
          </p:cNvSpPr>
          <p:nvPr/>
        </p:nvSpPr>
        <p:spPr bwMode="auto">
          <a:xfrm>
            <a:off x="750888" y="3062288"/>
            <a:ext cx="718820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ChangeArrowheads="1"/>
          </p:cNvSpPr>
          <p:nvPr/>
        </p:nvSpPr>
        <p:spPr bwMode="auto">
          <a:xfrm>
            <a:off x="1284288" y="1752600"/>
            <a:ext cx="7610475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600" b="1">
                <a:solidFill>
                  <a:schemeClr val="hlink"/>
                </a:solidFill>
              </a:rPr>
              <a:t>Gamma</a:t>
            </a:r>
            <a:r>
              <a:rPr lang="en-US" sz="2600"/>
              <a:t>—a symmetrical measure of association suitable for use with </a:t>
            </a:r>
            <a:r>
              <a:rPr lang="en-US" sz="2600" b="1"/>
              <a:t>ordinal</a:t>
            </a:r>
            <a:r>
              <a:rPr lang="en-US" sz="2600"/>
              <a:t> variables or with </a:t>
            </a:r>
            <a:r>
              <a:rPr lang="en-US" sz="2600" b="1"/>
              <a:t>dichotomous</a:t>
            </a:r>
            <a:r>
              <a:rPr lang="en-US" sz="2600"/>
              <a:t> </a:t>
            </a:r>
            <a:r>
              <a:rPr lang="en-US" sz="2600" b="1"/>
              <a:t>nominal</a:t>
            </a:r>
            <a:r>
              <a:rPr lang="en-US" sz="2600"/>
              <a:t> variables. It can vary from 0 (meaning the extra information provided by the independent variable </a:t>
            </a:r>
            <a:r>
              <a:rPr lang="en-US" sz="2600" b="1"/>
              <a:t>does not help</a:t>
            </a:r>
            <a:r>
              <a:rPr lang="en-US" sz="2600"/>
              <a:t> prediction) to </a:t>
            </a:r>
            <a:r>
              <a:rPr lang="en-US" sz="2600">
                <a:sym typeface="Symbol" pitchFamily="18" charset="2"/>
              </a:rPr>
              <a:t></a:t>
            </a:r>
            <a:r>
              <a:rPr lang="en-US" sz="2600"/>
              <a:t>1 (meaning use of independent variable results in </a:t>
            </a:r>
            <a:r>
              <a:rPr lang="en-US" sz="2600" b="1"/>
              <a:t>no prediction errors</a:t>
            </a:r>
            <a:r>
              <a:rPr lang="en-US" sz="2600"/>
              <a:t>) and provides us with an indication of the </a:t>
            </a:r>
            <a:r>
              <a:rPr lang="en-US" sz="2600" b="1"/>
              <a:t>strength</a:t>
            </a:r>
            <a:r>
              <a:rPr lang="en-US" sz="2600"/>
              <a:t> and </a:t>
            </a:r>
            <a:r>
              <a:rPr lang="en-US" sz="2600" b="1"/>
              <a:t>direction</a:t>
            </a:r>
            <a:r>
              <a:rPr lang="en-US" sz="2600"/>
              <a:t> of the association between the variables.  When there are more </a:t>
            </a:r>
            <a:r>
              <a:rPr lang="en-US" sz="2600" i="1"/>
              <a:t>Ns</a:t>
            </a:r>
            <a:r>
              <a:rPr lang="en-US" sz="2600"/>
              <a:t> pairs, gamma will be positive; when there are more </a:t>
            </a:r>
            <a:r>
              <a:rPr lang="en-US" sz="2600" i="1"/>
              <a:t>Nd</a:t>
            </a:r>
            <a:r>
              <a:rPr lang="en-US" sz="2600"/>
              <a:t> pairs, gamma will be negative.</a:t>
            </a:r>
          </a:p>
        </p:txBody>
      </p:sp>
      <p:sp>
        <p:nvSpPr>
          <p:cNvPr id="1648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Gamma</a:t>
            </a:r>
            <a:r>
              <a:rPr lang="en-US" b="1" dirty="0" smtClean="0">
                <a:cs typeface="+mj-cs"/>
              </a:rPr>
              <a:t> </a:t>
            </a:r>
          </a:p>
        </p:txBody>
      </p:sp>
      <p:graphicFrame>
        <p:nvGraphicFramePr>
          <p:cNvPr id="76806" name="Object 10"/>
          <p:cNvGraphicFramePr>
            <a:graphicFrameLocks noChangeAspect="1"/>
          </p:cNvGraphicFramePr>
          <p:nvPr/>
        </p:nvGraphicFramePr>
        <p:xfrm>
          <a:off x="3822700" y="365125"/>
          <a:ext cx="536575" cy="696913"/>
        </p:xfrm>
        <a:graphic>
          <a:graphicData uri="http://schemas.openxmlformats.org/presentationml/2006/ole">
            <p:oleObj spid="_x0000_s79874" name="Equation" r:id="rId4" imgW="126780" imgH="164814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-82550"/>
            <a:ext cx="7000875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Interpreting Gamma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327150" y="3052763"/>
            <a:ext cx="7581900" cy="471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spcAft>
                <a:spcPct val="20000"/>
              </a:spcAft>
              <a:tabLst>
                <a:tab pos="457200" algn="l"/>
                <a:tab pos="1028700" algn="l"/>
              </a:tabLst>
            </a:pPr>
            <a:r>
              <a:rPr lang="en-US" sz="2400" dirty="0"/>
              <a:t>The sign depends on the way the variables are coded:  </a:t>
            </a:r>
          </a:p>
          <a:p>
            <a:pPr>
              <a:tabLst>
                <a:tab pos="457200" algn="l"/>
                <a:tab pos="1028700" algn="l"/>
              </a:tabLst>
            </a:pPr>
            <a:r>
              <a:rPr lang="en-US" sz="2400" dirty="0"/>
              <a:t>	</a:t>
            </a:r>
            <a:r>
              <a:rPr lang="en-US" sz="2400" b="1" dirty="0"/>
              <a:t>+	</a:t>
            </a:r>
            <a:r>
              <a:rPr lang="en-US" sz="2400" dirty="0"/>
              <a:t>the two </a:t>
            </a:r>
            <a:r>
              <a:rPr lang="ja-JP" altLang="en-US" sz="2400">
                <a:latin typeface="Arial" pitchFamily="34" charset="0"/>
              </a:rPr>
              <a:t>“</a:t>
            </a:r>
            <a:r>
              <a:rPr lang="en-US" altLang="ja-JP" sz="2400" dirty="0"/>
              <a:t>high</a:t>
            </a:r>
            <a:r>
              <a:rPr lang="ja-JP" altLang="en-US" sz="2400">
                <a:latin typeface="Arial" pitchFamily="34" charset="0"/>
              </a:rPr>
              <a:t>”</a:t>
            </a:r>
            <a:r>
              <a:rPr lang="en-US" altLang="ja-JP" sz="2400" dirty="0"/>
              <a:t> values are associated, as are the 		two </a:t>
            </a:r>
            <a:r>
              <a:rPr lang="ja-JP" altLang="en-US" sz="2400">
                <a:latin typeface="Arial" pitchFamily="34" charset="0"/>
              </a:rPr>
              <a:t>“</a:t>
            </a:r>
            <a:r>
              <a:rPr lang="en-US" altLang="ja-JP" sz="2400" dirty="0"/>
              <a:t>lows</a:t>
            </a:r>
            <a:r>
              <a:rPr lang="ja-JP" altLang="en-US" sz="2400">
                <a:latin typeface="Arial" pitchFamily="34" charset="0"/>
              </a:rPr>
              <a:t>”</a:t>
            </a:r>
            <a:endParaRPr lang="en-US" altLang="ja-JP" sz="2400" dirty="0"/>
          </a:p>
          <a:p>
            <a:pPr>
              <a:spcAft>
                <a:spcPct val="40000"/>
              </a:spcAft>
              <a:tabLst>
                <a:tab pos="457200" algn="l"/>
                <a:tab pos="1028700" algn="l"/>
              </a:tabLst>
            </a:pPr>
            <a:r>
              <a:rPr lang="en-US" sz="2400" dirty="0"/>
              <a:t>	–	the </a:t>
            </a:r>
            <a:r>
              <a:rPr lang="ja-JP" altLang="en-US" sz="2400">
                <a:latin typeface="Arial" pitchFamily="34" charset="0"/>
              </a:rPr>
              <a:t>“</a:t>
            </a:r>
            <a:r>
              <a:rPr lang="en-US" altLang="ja-JP" sz="2400" dirty="0"/>
              <a:t>highs</a:t>
            </a:r>
            <a:r>
              <a:rPr lang="ja-JP" altLang="en-US" sz="2400">
                <a:latin typeface="Arial" pitchFamily="34" charset="0"/>
              </a:rPr>
              <a:t>”</a:t>
            </a:r>
            <a:r>
              <a:rPr lang="en-US" altLang="ja-JP" sz="2400" dirty="0"/>
              <a:t> are associated with the </a:t>
            </a:r>
            <a:r>
              <a:rPr lang="ja-JP" altLang="en-US" sz="2400">
                <a:latin typeface="Arial" pitchFamily="34" charset="0"/>
              </a:rPr>
              <a:t>“</a:t>
            </a:r>
            <a:r>
              <a:rPr lang="en-US" altLang="ja-JP" sz="2400" dirty="0"/>
              <a:t>lows</a:t>
            </a:r>
            <a:r>
              <a:rPr lang="ja-JP" altLang="en-US" sz="2400">
                <a:latin typeface="Arial" pitchFamily="34" charset="0"/>
              </a:rPr>
              <a:t>”</a:t>
            </a:r>
            <a:endParaRPr lang="en-US" altLang="ja-JP" sz="2400" dirty="0"/>
          </a:p>
          <a:p>
            <a:pPr>
              <a:tabLst>
                <a:tab pos="457200" algn="l"/>
                <a:tab pos="1028700" algn="l"/>
              </a:tabLst>
            </a:pPr>
            <a:r>
              <a:rPr lang="en-US" sz="2400" dirty="0"/>
              <a:t>	Interpretation….</a:t>
            </a:r>
            <a:r>
              <a:rPr lang="en-US" sz="2400" i="1" dirty="0"/>
              <a:t>when Gamma = 0.xx, then xx% of the variation in the dependent variable can be accounted for by the variation in the independent variable.</a:t>
            </a:r>
          </a:p>
        </p:txBody>
      </p:sp>
      <p:graphicFrame>
        <p:nvGraphicFramePr>
          <p:cNvPr id="77828" name="Object 5"/>
          <p:cNvGraphicFramePr>
            <a:graphicFrameLocks noChangeAspect="1"/>
          </p:cNvGraphicFramePr>
          <p:nvPr/>
        </p:nvGraphicFramePr>
        <p:xfrm>
          <a:off x="2819400" y="1670050"/>
          <a:ext cx="3203575" cy="1030288"/>
        </p:xfrm>
        <a:graphic>
          <a:graphicData uri="http://schemas.openxmlformats.org/presentationml/2006/ole">
            <p:oleObj spid="_x0000_s80898" name="Equation" r:id="rId4" imgW="1218671" imgH="39352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14438" y="1582738"/>
            <a:ext cx="77025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500" b="1">
                <a:solidFill>
                  <a:schemeClr val="hlink"/>
                </a:solidFill>
              </a:rPr>
              <a:t>Measures of association</a:t>
            </a:r>
            <a:r>
              <a:rPr lang="en-US" sz="2500"/>
              <a:t>—a single summarizing number that reflects the strength of the relationship. This statistic shows the </a:t>
            </a:r>
            <a:r>
              <a:rPr lang="en-US" sz="2500" b="1"/>
              <a:t>magnitude</a:t>
            </a:r>
            <a:r>
              <a:rPr lang="en-US" sz="2500"/>
              <a:t> and/or </a:t>
            </a:r>
            <a:r>
              <a:rPr lang="en-US" sz="2500" b="1"/>
              <a:t>direction </a:t>
            </a:r>
            <a:r>
              <a:rPr lang="en-US" sz="2500"/>
              <a:t>of a relationship between variables. 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500" b="1">
                <a:solidFill>
                  <a:schemeClr val="hlink"/>
                </a:solidFill>
              </a:rPr>
              <a:t>Magnitude</a:t>
            </a:r>
            <a:r>
              <a:rPr lang="en-US" sz="2500"/>
              <a:t>—the closer to </a:t>
            </a:r>
            <a:r>
              <a:rPr lang="en-US" sz="2500">
                <a:sym typeface="Symbol" pitchFamily="18" charset="2"/>
              </a:rPr>
              <a:t>the absolute value of 1,</a:t>
            </a:r>
            <a:r>
              <a:rPr lang="en-US" sz="2500"/>
              <a:t> the stronger the association. If the measure equals 0, there is no relationship between the two variables.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500" b="1">
                <a:solidFill>
                  <a:schemeClr val="hlink"/>
                </a:solidFill>
              </a:rPr>
              <a:t>Direction</a:t>
            </a:r>
            <a:r>
              <a:rPr lang="en-US" sz="2500"/>
              <a:t>—the sign on the measure indicates if the relationship is positive or negative. In a </a:t>
            </a:r>
            <a:r>
              <a:rPr lang="en-US" sz="2500" b="1"/>
              <a:t>positive relationship</a:t>
            </a:r>
            <a:r>
              <a:rPr lang="en-US" sz="2500"/>
              <a:t>, when one variable is high, so is the other. In a </a:t>
            </a:r>
            <a:r>
              <a:rPr lang="en-US" sz="2500" b="1"/>
              <a:t>negative relationship</a:t>
            </a:r>
            <a:r>
              <a:rPr lang="en-US" sz="2500"/>
              <a:t>, when one variable is high, the other is low.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Measures of Association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7863" y="1560513"/>
            <a:ext cx="6053137" cy="473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le 9"/>
          <p:cNvSpPr>
            <a:spLocks noGrp="1"/>
          </p:cNvSpPr>
          <p:nvPr>
            <p:ph type="title"/>
          </p:nvPr>
        </p:nvSpPr>
        <p:spPr>
          <a:xfrm>
            <a:off x="1392238" y="104775"/>
            <a:ext cx="7261225" cy="990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Percentaging a Bivariate Table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2225" y="57150"/>
            <a:ext cx="7772400" cy="12747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+mj-cs"/>
              </a:rPr>
              <a:t>Percentages Can Be Computed in Different Ways: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1781175" y="1627188"/>
            <a:ext cx="6657975" cy="4468812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z="4000" b="1" i="1" smtClean="0">
                <a:solidFill>
                  <a:schemeClr val="hlink"/>
                </a:solidFill>
                <a:ea typeface="ＭＳ Ｐゴシック" pitchFamily="34" charset="-128"/>
              </a:rPr>
              <a:t>Column</a:t>
            </a:r>
            <a:r>
              <a:rPr lang="en-US" sz="4000" b="1" smtClean="0">
                <a:solidFill>
                  <a:schemeClr val="hlink"/>
                </a:solidFill>
                <a:ea typeface="ＭＳ Ｐゴシック" pitchFamily="34" charset="-128"/>
              </a:rPr>
              <a:t> Percentages:</a:t>
            </a:r>
            <a:r>
              <a:rPr lang="en-US" sz="4000" smtClean="0">
                <a:solidFill>
                  <a:srgbClr val="000000"/>
                </a:solidFill>
                <a:ea typeface="ＭＳ Ｐゴシック" pitchFamily="34" charset="-128"/>
              </a:rPr>
              <a:t> column totals as base</a:t>
            </a:r>
          </a:p>
          <a:p>
            <a:pPr marL="609600" indent="-609600">
              <a:buFontTx/>
              <a:buAutoNum type="arabicPeriod"/>
            </a:pPr>
            <a:endParaRPr lang="en-US" sz="40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z="4000" b="1" i="1" smtClean="0">
                <a:solidFill>
                  <a:schemeClr val="hlink"/>
                </a:solidFill>
                <a:ea typeface="ＭＳ Ｐゴシック" pitchFamily="34" charset="-128"/>
              </a:rPr>
              <a:t>Row</a:t>
            </a:r>
            <a:r>
              <a:rPr lang="en-US" sz="4000" b="1" smtClean="0">
                <a:solidFill>
                  <a:schemeClr val="hlink"/>
                </a:solidFill>
                <a:ea typeface="ＭＳ Ｐゴシック" pitchFamily="34" charset="-128"/>
              </a:rPr>
              <a:t> Percentages:</a:t>
            </a:r>
            <a:r>
              <a:rPr lang="en-US" sz="4000" smtClean="0">
                <a:solidFill>
                  <a:srgbClr val="000000"/>
                </a:solidFill>
                <a:ea typeface="ＭＳ Ｐゴシック" pitchFamily="34" charset="-128"/>
              </a:rPr>
              <a:t> row totals as base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0"/>
            <a:ext cx="76342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cs typeface="+mj-cs"/>
              </a:rPr>
              <a:t>Properties of a Bivariate Relationship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9725"/>
            <a:ext cx="7772400" cy="44973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Does there appear to be a </a:t>
            </a:r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relationship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?</a:t>
            </a:r>
          </a:p>
          <a:p>
            <a:pPr marL="609600" indent="-609600">
              <a:buFontTx/>
              <a:buAutoNum type="arabicPeriod"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How </a:t>
            </a:r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strong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is it?</a:t>
            </a:r>
          </a:p>
          <a:p>
            <a:pPr marL="609600" indent="-609600">
              <a:buFontTx/>
              <a:buAutoNum type="arabicPeriod"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What is the </a:t>
            </a:r>
            <a:r>
              <a:rPr lang="en-US" b="1" smtClean="0">
                <a:solidFill>
                  <a:schemeClr val="hlink"/>
                </a:solidFill>
                <a:ea typeface="ＭＳ Ｐゴシック" pitchFamily="34" charset="-128"/>
              </a:rPr>
              <a:t>direction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 of the relationship?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utoUpdateAnimBg="0"/>
      <p:bldP spid="19353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00000"/>
      </a:accent1>
      <a:accent2>
        <a:srgbClr val="96001D"/>
      </a:accent2>
      <a:accent3>
        <a:srgbClr val="EA043B"/>
      </a:accent3>
      <a:accent4>
        <a:srgbClr val="92D050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</TotalTime>
  <Words>2267</Words>
  <Application>Microsoft Office PowerPoint</Application>
  <PresentationFormat>On-screen Show (4:3)</PresentationFormat>
  <Paragraphs>323</Paragraphs>
  <Slides>64</Slides>
  <Notes>62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67" baseType="lpstr">
      <vt:lpstr>Median</vt:lpstr>
      <vt:lpstr>Equation</vt:lpstr>
      <vt:lpstr>Document</vt:lpstr>
      <vt:lpstr>Chapter 8: Relationships Between Two Variables</vt:lpstr>
      <vt:lpstr>Chapter 8: Relationships Between Two Variables</vt:lpstr>
      <vt:lpstr>Introduction</vt:lpstr>
      <vt:lpstr>Understanding Independent and Dependent Variables</vt:lpstr>
      <vt:lpstr>Constructing a Bivariate Table</vt:lpstr>
      <vt:lpstr>Percentaging a Bivariate Table</vt:lpstr>
      <vt:lpstr>Percentaging a Bivariate Table</vt:lpstr>
      <vt:lpstr>Percentages Can Be Computed in Different Ways:</vt:lpstr>
      <vt:lpstr>Properties of a Bivariate Relationship</vt:lpstr>
      <vt:lpstr>Existence of a Relationship</vt:lpstr>
      <vt:lpstr>Existence of the Relationship </vt:lpstr>
      <vt:lpstr>Determining the Strength of the Relationship</vt:lpstr>
      <vt:lpstr>Direction of the Relationship</vt:lpstr>
      <vt:lpstr>A Positive Relationship</vt:lpstr>
      <vt:lpstr>A Negative Relationship</vt:lpstr>
      <vt:lpstr>Elaboration</vt:lpstr>
      <vt:lpstr>Three Goals of Elaboration</vt:lpstr>
      <vt:lpstr>Process of Elaboration</vt:lpstr>
      <vt:lpstr>The Process of Elaboration</vt:lpstr>
      <vt:lpstr>Chi-Square as a Statistical Test</vt:lpstr>
      <vt:lpstr>Statistical Independence</vt:lpstr>
      <vt:lpstr>Hypothesis Testing with Chi-Square</vt:lpstr>
      <vt:lpstr>The Assumptions</vt:lpstr>
      <vt:lpstr>Stating Research and Null Hypotheses</vt:lpstr>
      <vt:lpstr>Slide 25</vt:lpstr>
      <vt:lpstr>Slide 26</vt:lpstr>
      <vt:lpstr>The Concept of Expected Frequencies</vt:lpstr>
      <vt:lpstr>Calculating Expected Frequencies</vt:lpstr>
      <vt:lpstr>Chi-Square (obtained)</vt:lpstr>
      <vt:lpstr>Calculating the Obtained Chi-Square</vt:lpstr>
      <vt:lpstr>The Sampling Distribution of Chi-Square</vt:lpstr>
      <vt:lpstr>The Sampling Distribution of Chi-Square</vt:lpstr>
      <vt:lpstr>The Sampling Distribution of Chi-Square</vt:lpstr>
      <vt:lpstr>Determining the Degrees of Freedom</vt:lpstr>
      <vt:lpstr>Calculating Degrees of Freedom</vt:lpstr>
      <vt:lpstr>Limitations of the Chi-Square Test</vt:lpstr>
      <vt:lpstr>Measures of Association</vt:lpstr>
      <vt:lpstr>Take your best guess?</vt:lpstr>
      <vt:lpstr>Take your best guess?</vt:lpstr>
      <vt:lpstr>Proportional Reduction of Error (PRE) </vt:lpstr>
      <vt:lpstr>Proportional Reduction of Error (PRE)</vt:lpstr>
      <vt:lpstr>Slide 42</vt:lpstr>
      <vt:lpstr>Lambda</vt:lpstr>
      <vt:lpstr>Lambda</vt:lpstr>
      <vt:lpstr>Example 1: 2000 Vote By Abortion Attitudes</vt:lpstr>
      <vt:lpstr>Example 1: 2000 Vote By Abortion Attitudes</vt:lpstr>
      <vt:lpstr>Example 1: 2000 Vote By Abortion Attitudes</vt:lpstr>
      <vt:lpstr>Example 1: 2000 Vote By Abortion Attitudes</vt:lpstr>
      <vt:lpstr>Example 1: 2000 Vote By Abortion Attitudes</vt:lpstr>
      <vt:lpstr>Example 1: 2000 Vote By Abortion Attitudes</vt:lpstr>
      <vt:lpstr>Example 1: 2000 Vote By Abortion Attitudes</vt:lpstr>
      <vt:lpstr>Example 2: Victim-Offender Relationship and Type of Crime: 1993  </vt:lpstr>
      <vt:lpstr>Victim-Offender Relationship &amp; Type of Crime: 1993 </vt:lpstr>
      <vt:lpstr>Victim-Offender Relationship &amp; Type of Crime: 1993 </vt:lpstr>
      <vt:lpstr>Victim-Offender Relationship and Type of Crime: 1993 </vt:lpstr>
      <vt:lpstr>Victim-Offender Relationship and Type of Crime: 1993 </vt:lpstr>
      <vt:lpstr>Victim-Offender Relationship and Type of Crime: 1993 </vt:lpstr>
      <vt:lpstr>Asymmetrical Measure of Association</vt:lpstr>
      <vt:lpstr>Symmetrical Measure of Association</vt:lpstr>
      <vt:lpstr>Before Computing GAMMA:</vt:lpstr>
      <vt:lpstr>Tied Pairs</vt:lpstr>
      <vt:lpstr>Gamma </vt:lpstr>
      <vt:lpstr>Interpreting Gamma</vt:lpstr>
      <vt:lpstr>Measures of Association</vt:lpstr>
    </vt:vector>
  </TitlesOfParts>
  <Company>Sage Publications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rleblond</dc:creator>
  <cp:lastModifiedBy>yvissing</cp:lastModifiedBy>
  <cp:revision>19</cp:revision>
  <dcterms:created xsi:type="dcterms:W3CDTF">2011-09-22T23:39:05Z</dcterms:created>
  <dcterms:modified xsi:type="dcterms:W3CDTF">2012-01-17T01:55:26Z</dcterms:modified>
</cp:coreProperties>
</file>