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9"/>
  </p:notesMasterIdLst>
  <p:handoutMasterIdLst>
    <p:handoutMasterId r:id="rId20"/>
  </p:handoutMasterIdLst>
  <p:sldIdLst>
    <p:sldId id="256" r:id="rId2"/>
    <p:sldId id="257" r:id="rId3"/>
    <p:sldId id="271" r:id="rId4"/>
    <p:sldId id="259" r:id="rId5"/>
    <p:sldId id="272" r:id="rId6"/>
    <p:sldId id="269" r:id="rId7"/>
    <p:sldId id="258" r:id="rId8"/>
    <p:sldId id="268" r:id="rId9"/>
    <p:sldId id="260" r:id="rId10"/>
    <p:sldId id="263" r:id="rId11"/>
    <p:sldId id="265" r:id="rId12"/>
    <p:sldId id="267" r:id="rId13"/>
    <p:sldId id="261" r:id="rId14"/>
    <p:sldId id="266" r:id="rId15"/>
    <p:sldId id="270" r:id="rId16"/>
    <p:sldId id="262" r:id="rId17"/>
    <p:sldId id="264" r:id="rId18"/>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82261"/>
  </p:normalViewPr>
  <p:slideViewPr>
    <p:cSldViewPr snapToGrid="0" showGuides="1">
      <p:cViewPr>
        <p:scale>
          <a:sx n="100" d="100"/>
          <a:sy n="100" d="100"/>
        </p:scale>
        <p:origin x="48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1"/>
            <a:ext cx="2972421" cy="465621"/>
          </a:xfrm>
          <a:prstGeom prst="rect">
            <a:avLst/>
          </a:prstGeom>
        </p:spPr>
        <p:txBody>
          <a:bodyPr vert="horz" lIns="91440" tIns="45720" rIns="91440" bIns="45720" rtlCol="0"/>
          <a:lstStyle>
            <a:lvl1pPr algn="r">
              <a:defRPr sz="1200"/>
            </a:lvl1pPr>
          </a:lstStyle>
          <a:p>
            <a:fld id="{AE0FFBE9-165A-48F1-B33B-F4F7CD2BA8BA}" type="datetimeFigureOut">
              <a:rPr lang="en-US" smtClean="0"/>
              <a:t>8/17/16</a:t>
            </a:fld>
            <a:endParaRPr lang="en-US"/>
          </a:p>
        </p:txBody>
      </p:sp>
      <p:sp>
        <p:nvSpPr>
          <p:cNvPr id="4" name="Footer Placeholder 3"/>
          <p:cNvSpPr>
            <a:spLocks noGrp="1"/>
          </p:cNvSpPr>
          <p:nvPr>
            <p:ph type="ftr" sz="quarter" idx="2"/>
          </p:nvPr>
        </p:nvSpPr>
        <p:spPr>
          <a:xfrm>
            <a:off x="2" y="8830780"/>
            <a:ext cx="2972421" cy="4656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30780"/>
            <a:ext cx="2972421" cy="465620"/>
          </a:xfrm>
          <a:prstGeom prst="rect">
            <a:avLst/>
          </a:prstGeom>
        </p:spPr>
        <p:txBody>
          <a:bodyPr vert="horz" lIns="91440" tIns="45720" rIns="91440" bIns="45720" rtlCol="0" anchor="b"/>
          <a:lstStyle>
            <a:lvl1pPr algn="r">
              <a:defRPr sz="1200"/>
            </a:lvl1pPr>
          </a:lstStyle>
          <a:p>
            <a:fld id="{4C458999-4E39-44C5-94EE-D925A1B3FD69}" type="slidenum">
              <a:rPr lang="en-US" smtClean="0"/>
              <a:t>‹#›</a:t>
            </a:fld>
            <a:endParaRPr lang="en-US"/>
          </a:p>
        </p:txBody>
      </p:sp>
    </p:spTree>
    <p:extLst>
      <p:ext uri="{BB962C8B-B14F-4D97-AF65-F5344CB8AC3E}">
        <p14:creationId xmlns:p14="http://schemas.microsoft.com/office/powerpoint/2010/main" val="221188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2"/>
            <a:ext cx="2971800" cy="466725"/>
          </a:xfrm>
          <a:prstGeom prst="rect">
            <a:avLst/>
          </a:prstGeom>
        </p:spPr>
        <p:txBody>
          <a:bodyPr vert="horz" lIns="91440" tIns="45720" rIns="91440" bIns="45720" rtlCol="0"/>
          <a:lstStyle>
            <a:lvl1pPr algn="r">
              <a:defRPr sz="1200"/>
            </a:lvl1pPr>
          </a:lstStyle>
          <a:p>
            <a:fld id="{1B4F9825-E074-3F49-9B4A-4D658310DF91}" type="datetimeFigureOut">
              <a:rPr lang="en-US" smtClean="0"/>
              <a:t>8/17/16</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a:lvl1pPr>
          </a:lstStyle>
          <a:p>
            <a:fld id="{DF36F6A1-F5DE-E445-8B8E-9B2AF56927CB}" type="slidenum">
              <a:rPr lang="en-US" smtClean="0"/>
              <a:t>‹#›</a:t>
            </a:fld>
            <a:endParaRPr lang="en-US"/>
          </a:p>
        </p:txBody>
      </p:sp>
    </p:spTree>
    <p:extLst>
      <p:ext uri="{BB962C8B-B14F-4D97-AF65-F5344CB8AC3E}">
        <p14:creationId xmlns:p14="http://schemas.microsoft.com/office/powerpoint/2010/main" val="81744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www.surveymonkey.com/r/DNVK6DZ"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past the CTI has held a day long jump-start</a:t>
            </a:r>
            <a:r>
              <a:rPr lang="en-US" baseline="0" dirty="0" smtClean="0"/>
              <a:t> for new faculty, but since you </a:t>
            </a:r>
            <a:r>
              <a:rPr lang="en-US" dirty="0" smtClean="0"/>
              <a:t>have 3 opening days in 2016 (Orientation,</a:t>
            </a:r>
            <a:r>
              <a:rPr lang="en-US" baseline="0" dirty="0" smtClean="0"/>
              <a:t> Fall Kick-Off [Sept 1] and Opening Day [Sept 6]) we are going to put all of our materials from last year online for you to review as desired from the comfort and convenience of your home. </a:t>
            </a:r>
          </a:p>
          <a:p>
            <a:endParaRPr lang="en-US" baseline="0" dirty="0" smtClean="0"/>
          </a:p>
          <a:p>
            <a:r>
              <a:rPr lang="en-US" baseline="0" dirty="0" smtClean="0"/>
              <a:t>This handout gives you some ideas on how to set the tone and get to know your students on the first day of class. I use many of these methods in my own classes, but have presented many ideas in the hopes that one appeals to you. </a:t>
            </a:r>
          </a:p>
        </p:txBody>
      </p:sp>
      <p:sp>
        <p:nvSpPr>
          <p:cNvPr id="4" name="Slide Number Placeholder 3"/>
          <p:cNvSpPr>
            <a:spLocks noGrp="1"/>
          </p:cNvSpPr>
          <p:nvPr>
            <p:ph type="sldNum" sz="quarter" idx="10"/>
          </p:nvPr>
        </p:nvSpPr>
        <p:spPr/>
        <p:txBody>
          <a:bodyPr/>
          <a:lstStyle/>
          <a:p>
            <a:fld id="{DF36F6A1-F5DE-E445-8B8E-9B2AF56927CB}" type="slidenum">
              <a:rPr lang="en-US" smtClean="0"/>
              <a:t>1</a:t>
            </a:fld>
            <a:endParaRPr lang="en-US"/>
          </a:p>
        </p:txBody>
      </p:sp>
    </p:spTree>
    <p:extLst>
      <p:ext uri="{BB962C8B-B14F-4D97-AF65-F5344CB8AC3E}">
        <p14:creationId xmlns:p14="http://schemas.microsoft.com/office/powerpoint/2010/main" val="1374435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have met each other, discussed teaching philosophy and expectations now it is time to dive into the course content. You can, of course, change the order of these events and dive into course content first, but even then I would suggest whetting their appetites and having the students engage with their background knowledge of the materials in some way.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10</a:t>
            </a:fld>
            <a:endParaRPr lang="en-US"/>
          </a:p>
        </p:txBody>
      </p:sp>
    </p:spTree>
    <p:extLst>
      <p:ext uri="{BB962C8B-B14F-4D97-AF65-F5344CB8AC3E}">
        <p14:creationId xmlns:p14="http://schemas.microsoft.com/office/powerpoint/2010/main" val="136932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6F6A1-F5DE-E445-8B8E-9B2AF56927CB}" type="slidenum">
              <a:rPr lang="en-US" smtClean="0"/>
              <a:t>11</a:t>
            </a:fld>
            <a:endParaRPr lang="en-US"/>
          </a:p>
        </p:txBody>
      </p:sp>
    </p:spTree>
    <p:extLst>
      <p:ext uri="{BB962C8B-B14F-4D97-AF65-F5344CB8AC3E}">
        <p14:creationId xmlns:p14="http://schemas.microsoft.com/office/powerpoint/2010/main" val="1836766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going over the syllabus and reading it to students is so boring! I like to use an activity similar to those I will use with reading materials for the course.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12</a:t>
            </a:fld>
            <a:endParaRPr lang="en-US"/>
          </a:p>
        </p:txBody>
      </p:sp>
    </p:spTree>
    <p:extLst>
      <p:ext uri="{BB962C8B-B14F-4D97-AF65-F5344CB8AC3E}">
        <p14:creationId xmlns:p14="http://schemas.microsoft.com/office/powerpoint/2010/main" val="660530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start every course with a background survey of students to get them thinking about the course, how much work is expected and how they can succeed.</a:t>
            </a:r>
            <a:r>
              <a:rPr lang="en-US" baseline="0" dirty="0" smtClean="0"/>
              <a:t> I share the information with students so they know how everyone answered the questions. </a:t>
            </a:r>
            <a:r>
              <a:rPr lang="en-US" dirty="0" smtClean="0"/>
              <a:t> Here is my survey for ENL110:</a:t>
            </a:r>
            <a:r>
              <a:rPr lang="en-US" baseline="0" dirty="0" smtClean="0"/>
              <a:t> </a:t>
            </a:r>
            <a:r>
              <a:rPr lang="en-US" dirty="0" smtClean="0">
                <a:hlinkClick r:id="rId3"/>
              </a:rPr>
              <a:t>https://www.surveymonkey.com/r/DNVK6DZ</a:t>
            </a:r>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13</a:t>
            </a:fld>
            <a:endParaRPr lang="en-US"/>
          </a:p>
        </p:txBody>
      </p:sp>
    </p:spTree>
    <p:extLst>
      <p:ext uri="{BB962C8B-B14F-4D97-AF65-F5344CB8AC3E}">
        <p14:creationId xmlns:p14="http://schemas.microsoft.com/office/powerpoint/2010/main" val="453475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survey tools that are free and easy to use. Stop by the CTI if you would like help. If you would like to use Survey Monkey you can use the account of the School of Arts &amp; Sciences.</a:t>
            </a:r>
            <a:r>
              <a:rPr lang="en-US" baseline="0" dirty="0" smtClean="0"/>
              <a:t> Just go to </a:t>
            </a:r>
            <a:r>
              <a:rPr lang="en-US" baseline="0" dirty="0" err="1" smtClean="0"/>
              <a:t>www.surveymonkey.com</a:t>
            </a:r>
            <a:r>
              <a:rPr lang="en-US" baseline="0" dirty="0" smtClean="0"/>
              <a:t> and use the ID </a:t>
            </a:r>
            <a:r>
              <a:rPr lang="en-US" baseline="0" dirty="0" err="1" smtClean="0"/>
              <a:t>soas</a:t>
            </a:r>
            <a:r>
              <a:rPr lang="en-US" baseline="0" dirty="0" smtClean="0"/>
              <a:t> and the password </a:t>
            </a:r>
            <a:r>
              <a:rPr lang="en-US" baseline="0" dirty="0" err="1" smtClean="0"/>
              <a:t>salem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14</a:t>
            </a:fld>
            <a:endParaRPr lang="en-US"/>
          </a:p>
        </p:txBody>
      </p:sp>
    </p:spTree>
    <p:extLst>
      <p:ext uri="{BB962C8B-B14F-4D97-AF65-F5344CB8AC3E}">
        <p14:creationId xmlns:p14="http://schemas.microsoft.com/office/powerpoint/2010/main" val="150811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the first class session review what you have done and why. Reiterate how the course will function and what expectations are. Be positive. Stress successful behaviors. Have fun!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15</a:t>
            </a:fld>
            <a:endParaRPr lang="en-US"/>
          </a:p>
        </p:txBody>
      </p:sp>
    </p:spTree>
    <p:extLst>
      <p:ext uri="{BB962C8B-B14F-4D97-AF65-F5344CB8AC3E}">
        <p14:creationId xmlns:p14="http://schemas.microsoft.com/office/powerpoint/2010/main" val="1185074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6F6A1-F5DE-E445-8B8E-9B2AF56927CB}" type="slidenum">
              <a:rPr lang="en-US" smtClean="0"/>
              <a:t>16</a:t>
            </a:fld>
            <a:endParaRPr lang="en-US"/>
          </a:p>
        </p:txBody>
      </p:sp>
    </p:spTree>
    <p:extLst>
      <p:ext uri="{BB962C8B-B14F-4D97-AF65-F5344CB8AC3E}">
        <p14:creationId xmlns:p14="http://schemas.microsoft.com/office/powerpoint/2010/main" val="1788770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6F6A1-F5DE-E445-8B8E-9B2AF56927CB}" type="slidenum">
              <a:rPr lang="en-US" smtClean="0"/>
              <a:t>17</a:t>
            </a:fld>
            <a:endParaRPr lang="en-US"/>
          </a:p>
        </p:txBody>
      </p:sp>
    </p:spTree>
    <p:extLst>
      <p:ext uri="{BB962C8B-B14F-4D97-AF65-F5344CB8AC3E}">
        <p14:creationId xmlns:p14="http://schemas.microsoft.com/office/powerpoint/2010/main" val="1248958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my objectives for the first day. At this point you may want to write down your own objectives.</a:t>
            </a:r>
            <a:r>
              <a:rPr lang="en-US" baseline="0" dirty="0" smtClean="0"/>
              <a:t> It may be that what you want to accomplish is very different from what I want. In that case just skip to those parts that are relevant to you.  </a:t>
            </a:r>
          </a:p>
          <a:p>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2</a:t>
            </a:fld>
            <a:endParaRPr lang="en-US"/>
          </a:p>
        </p:txBody>
      </p:sp>
    </p:spTree>
    <p:extLst>
      <p:ext uri="{BB962C8B-B14F-4D97-AF65-F5344CB8AC3E}">
        <p14:creationId xmlns:p14="http://schemas.microsoft.com/office/powerpoint/2010/main" val="190595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Icebreakers are truly worth the time that they take from content. When students get to know one another it builds trust in the classroom and more of a willingness to speak out and share. If you do anything on the first day, give</a:t>
            </a:r>
            <a:r>
              <a:rPr lang="en-US" baseline="0" dirty="0" smtClean="0"/>
              <a:t> your students a chance to share something about themselves- and make sure you do too! </a:t>
            </a:r>
            <a:endParaRPr lang="en-US" dirty="0" smtClean="0"/>
          </a:p>
          <a:p>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3</a:t>
            </a:fld>
            <a:endParaRPr lang="en-US"/>
          </a:p>
        </p:txBody>
      </p:sp>
    </p:spTree>
    <p:extLst>
      <p:ext uri="{BB962C8B-B14F-4D97-AF65-F5344CB8AC3E}">
        <p14:creationId xmlns:p14="http://schemas.microsoft.com/office/powerpoint/2010/main" val="5201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6F6A1-F5DE-E445-8B8E-9B2AF56927CB}" type="slidenum">
              <a:rPr lang="en-US" smtClean="0"/>
              <a:t>4</a:t>
            </a:fld>
            <a:endParaRPr lang="en-US"/>
          </a:p>
        </p:txBody>
      </p:sp>
    </p:spTree>
    <p:extLst>
      <p:ext uri="{BB962C8B-B14F-4D97-AF65-F5344CB8AC3E}">
        <p14:creationId xmlns:p14="http://schemas.microsoft.com/office/powerpoint/2010/main" val="153436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an icebreaker that you like!</a:t>
            </a:r>
            <a:r>
              <a:rPr lang="en-US" baseline="0" dirty="0" smtClean="0"/>
              <a:t> </a:t>
            </a:r>
            <a:r>
              <a:rPr lang="en-US" dirty="0" smtClean="0"/>
              <a:t> Note that icebreakers can be used multiple times in the course for various purposes. Breaking the ice, building rapport, creating cohesive teams, etc.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5</a:t>
            </a:fld>
            <a:endParaRPr lang="en-US"/>
          </a:p>
        </p:txBody>
      </p:sp>
    </p:spTree>
    <p:extLst>
      <p:ext uri="{BB962C8B-B14F-4D97-AF65-F5344CB8AC3E}">
        <p14:creationId xmlns:p14="http://schemas.microsoft.com/office/powerpoint/2010/main" val="182745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my favorite activities. I use it both in class and online.</a:t>
            </a:r>
            <a:r>
              <a:rPr lang="en-US" baseline="0" dirty="0" smtClean="0"/>
              <a:t> There are so many avenues into the curriculum from the standpoint of “truth” and sharing your own personal stories.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6</a:t>
            </a:fld>
            <a:endParaRPr lang="en-US"/>
          </a:p>
        </p:txBody>
      </p:sp>
    </p:spTree>
    <p:extLst>
      <p:ext uri="{BB962C8B-B14F-4D97-AF65-F5344CB8AC3E}">
        <p14:creationId xmlns:p14="http://schemas.microsoft.com/office/powerpoint/2010/main" val="650072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fairly self explanatory. Of course, you may have back to back classes that</a:t>
            </a:r>
            <a:r>
              <a:rPr lang="en-US" baseline="0" dirty="0" smtClean="0"/>
              <a:t> are on separate campuses- in that case explain to the students that you are sharing their pain!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7</a:t>
            </a:fld>
            <a:endParaRPr lang="en-US"/>
          </a:p>
        </p:txBody>
      </p:sp>
    </p:spTree>
    <p:extLst>
      <p:ext uri="{BB962C8B-B14F-4D97-AF65-F5344CB8AC3E}">
        <p14:creationId xmlns:p14="http://schemas.microsoft.com/office/powerpoint/2010/main" val="1204688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meeting the students I usually segue into expectations. What do students expect from a “good class” or a ”good teacher”. By</a:t>
            </a:r>
            <a:r>
              <a:rPr lang="en-US" baseline="0" dirty="0" smtClean="0"/>
              <a:t> sharing students see that they do not all expect the same thing. It then gives you a chance to present your teaching philosophy and explain what you do, how you do it and why you do what you do.   </a:t>
            </a:r>
            <a:endParaRPr lang="en-US" dirty="0"/>
          </a:p>
        </p:txBody>
      </p:sp>
      <p:sp>
        <p:nvSpPr>
          <p:cNvPr id="4" name="Slide Number Placeholder 3"/>
          <p:cNvSpPr>
            <a:spLocks noGrp="1"/>
          </p:cNvSpPr>
          <p:nvPr>
            <p:ph type="sldNum" sz="quarter" idx="10"/>
          </p:nvPr>
        </p:nvSpPr>
        <p:spPr/>
        <p:txBody>
          <a:bodyPr/>
          <a:lstStyle/>
          <a:p>
            <a:fld id="{DF36F6A1-F5DE-E445-8B8E-9B2AF56927CB}" type="slidenum">
              <a:rPr lang="en-US" smtClean="0"/>
              <a:t>8</a:t>
            </a:fld>
            <a:endParaRPr lang="en-US"/>
          </a:p>
        </p:txBody>
      </p:sp>
    </p:spTree>
    <p:extLst>
      <p:ext uri="{BB962C8B-B14F-4D97-AF65-F5344CB8AC3E}">
        <p14:creationId xmlns:p14="http://schemas.microsoft.com/office/powerpoint/2010/main" val="1523766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6F6A1-F5DE-E445-8B8E-9B2AF56927CB}" type="slidenum">
              <a:rPr lang="en-US" smtClean="0"/>
              <a:t>9</a:t>
            </a:fld>
            <a:endParaRPr lang="en-US"/>
          </a:p>
        </p:txBody>
      </p:sp>
    </p:spTree>
    <p:extLst>
      <p:ext uri="{BB962C8B-B14F-4D97-AF65-F5344CB8AC3E}">
        <p14:creationId xmlns:p14="http://schemas.microsoft.com/office/powerpoint/2010/main" val="72429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264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8/17/16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85341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828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8/17/16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012105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9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8/17/16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4226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15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751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538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9952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0332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8/17/16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42090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surveymonkey.com/r/DNVK6DZ"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rttworks.com/images/downloads/Icebreaker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inyurl.com/jan14cdi" TargetMode="External"/><Relationship Id="rId4" Type="http://schemas.openxmlformats.org/officeDocument/2006/relationships/hyperlink" Target="http://www.lcc.edu/cte/resources/teachingettes/icebreakers.aspx" TargetMode="External"/><Relationship Id="rId5" Type="http://schemas.openxmlformats.org/officeDocument/2006/relationships/hyperlink" Target="http://www.sac.iastate.edu/en/clubs_and_organizations/student_organization_resources/leadership_knowhow/energizer_icebreakers__teambuilders/" TargetMode="External"/><Relationship Id="rId6" Type="http://schemas.openxmlformats.org/officeDocument/2006/relationships/hyperlink" Target="http://www.mindtools.com/pages/article/newLDR_76.htm" TargetMode="External"/><Relationship Id="rId7"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Day of </a:t>
            </a:r>
            <a:r>
              <a:rPr lang="en-US" dirty="0" smtClean="0"/>
              <a:t>Class</a:t>
            </a:r>
            <a:br>
              <a:rPr lang="en-US" dirty="0" smtClean="0"/>
            </a:br>
            <a:r>
              <a:rPr lang="en-US" sz="4000" dirty="0" smtClean="0"/>
              <a:t>Setting the Tone and Getting to Know Your Students</a:t>
            </a:r>
            <a:endParaRPr lang="en-US" dirty="0"/>
          </a:p>
        </p:txBody>
      </p:sp>
      <p:sp>
        <p:nvSpPr>
          <p:cNvPr id="3" name="Subtitle 2"/>
          <p:cNvSpPr>
            <a:spLocks noGrp="1"/>
          </p:cNvSpPr>
          <p:nvPr>
            <p:ph type="subTitle" idx="1"/>
          </p:nvPr>
        </p:nvSpPr>
        <p:spPr/>
        <p:txBody>
          <a:bodyPr>
            <a:normAutofit/>
          </a:bodyPr>
          <a:lstStyle/>
          <a:p>
            <a:r>
              <a:rPr lang="en-US" dirty="0" smtClean="0"/>
              <a:t>Original: August </a:t>
            </a:r>
            <a:r>
              <a:rPr lang="en-US" dirty="0" smtClean="0"/>
              <a:t>27, </a:t>
            </a:r>
            <a:r>
              <a:rPr lang="en-US" dirty="0" smtClean="0"/>
              <a:t>2015; updated Aug 17, 2016</a:t>
            </a:r>
            <a:endParaRPr lang="en-US" dirty="0" smtClean="0"/>
          </a:p>
          <a:p>
            <a:r>
              <a:rPr lang="en-US" dirty="0" smtClean="0"/>
              <a:t>Marc N. Boots-Ebenfield</a:t>
            </a:r>
          </a:p>
          <a:p>
            <a:r>
              <a:rPr lang="en-US" dirty="0" smtClean="0"/>
              <a:t>Director, Center for Teaching Innovation</a:t>
            </a:r>
            <a:endParaRPr lang="en-US" dirty="0"/>
          </a:p>
        </p:txBody>
      </p:sp>
    </p:spTree>
    <p:extLst>
      <p:ext uri="{BB962C8B-B14F-4D97-AF65-F5344CB8AC3E}">
        <p14:creationId xmlns:p14="http://schemas.microsoft.com/office/powerpoint/2010/main" val="2631709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Whet the appetites of students for course content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Directed </a:t>
            </a:r>
            <a:r>
              <a:rPr lang="en-US" dirty="0"/>
              <a:t>reading-thinking activity. Lyons et al. (2003, p. 87) suggest the following exercise:</a:t>
            </a:r>
          </a:p>
          <a:p>
            <a:pPr lvl="1"/>
            <a:r>
              <a:rPr lang="en-US" dirty="0"/>
              <a:t>On your own, list everything you can think of that might be in a book entitled [your textbook, or the name of the course if you don’t have a textbook].</a:t>
            </a:r>
          </a:p>
          <a:p>
            <a:pPr lvl="1"/>
            <a:r>
              <a:rPr lang="en-US" dirty="0"/>
              <a:t>Get with a partner, share your ideas, and then put the ideas you both generated for step 1 into categories.</a:t>
            </a:r>
          </a:p>
          <a:p>
            <a:r>
              <a:rPr lang="en-US" dirty="0" smtClean="0"/>
              <a:t>Collect </a:t>
            </a:r>
            <a:r>
              <a:rPr lang="en-US" dirty="0"/>
              <a:t>data from the students about issues related to course content. This exercise gives you knowledge about the students and is relevant in social science courses that involve research. A statistics instructor always collects data on the first day and uses the survey and the students’ responses to illustrate points about survey sampling.</a:t>
            </a:r>
          </a:p>
          <a:p>
            <a:r>
              <a:rPr lang="en-US" dirty="0"/>
              <a:t>Have students generate hypothesis about a typical problem in your course. This exercise can be used to foreshadow different positions and camps in your discipline. When appropriate, you can push the students to think about how they would test their hypotheses, getting deeper into methods of inquiry appropriate for the discipline</a:t>
            </a:r>
            <a:r>
              <a:rPr lang="en-US" dirty="0" smtClean="0"/>
              <a:t>.</a:t>
            </a:r>
            <a:endParaRPr lang="en-US" dirty="0"/>
          </a:p>
        </p:txBody>
      </p:sp>
    </p:spTree>
    <p:extLst>
      <p:ext uri="{BB962C8B-B14F-4D97-AF65-F5344CB8AC3E}">
        <p14:creationId xmlns:p14="http://schemas.microsoft.com/office/powerpoint/2010/main" val="298412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Whet the appetites of students for course content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Connect </a:t>
            </a:r>
            <a:r>
              <a:rPr lang="en-US" dirty="0"/>
              <a:t>course content to current events. Bring in newspaper or magazine clips that relate to your course. Whenever you can connect your field to current events, or pop culture, or student interests, you demonstrate relevance, which increases student motivation.</a:t>
            </a:r>
          </a:p>
          <a:p>
            <a:r>
              <a:rPr lang="en-US" dirty="0"/>
              <a:t>Common sense inventory. </a:t>
            </a:r>
            <a:r>
              <a:rPr lang="en-US" dirty="0" err="1"/>
              <a:t>Nilson</a:t>
            </a:r>
            <a:r>
              <a:rPr lang="en-US" dirty="0"/>
              <a:t> (2003) describes a “Common Sense Inventory” where students need to determine whether 15 statements related to the course content are true or false (e.g., in a social psychology course, “Suicide is more likely among women than men,” or “Over half of all marriages occur between persons who live within 20 blocks of each other”). After paired or small group discussions, you can reveal the right answer. This works particularly well in courses where students bring in a lot of misconceptions (e.g., Introductory Physics).</a:t>
            </a:r>
          </a:p>
        </p:txBody>
      </p:sp>
    </p:spTree>
    <p:extLst>
      <p:ext uri="{BB962C8B-B14F-4D97-AF65-F5344CB8AC3E}">
        <p14:creationId xmlns:p14="http://schemas.microsoft.com/office/powerpoint/2010/main" val="102124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Speed Dating</a:t>
            </a:r>
            <a:endParaRPr lang="en-US" dirty="0"/>
          </a:p>
        </p:txBody>
      </p:sp>
      <p:sp>
        <p:nvSpPr>
          <p:cNvPr id="3" name="Content Placeholder 2"/>
          <p:cNvSpPr>
            <a:spLocks noGrp="1"/>
          </p:cNvSpPr>
          <p:nvPr>
            <p:ph idx="1"/>
          </p:nvPr>
        </p:nvSpPr>
        <p:spPr/>
        <p:txBody>
          <a:bodyPr/>
          <a:lstStyle/>
          <a:p>
            <a:pPr marL="0" indent="0">
              <a:buNone/>
            </a:pPr>
            <a:r>
              <a:rPr lang="en-US" dirty="0"/>
              <a:t>Two rows of chairs face each other (multiple rows of two can be used in larger classes). Students sit across from each other, each with a copy of the syllabus that they’ve briefly reviewed. The professor asks two questions: one about something in the syllabus and one of a more personal nature. The pair has a short period of time to answer both questions. The professor checks to make sure the syllabus question has been answered correctly. Then students in one of the rows move down one seat and the professor asks the new pair two different questions. Not only does this activity get students acquainted with each other, it’s a great way to get them reading the syllabus and finding out for themselves what they need to know about the course. </a:t>
            </a:r>
          </a:p>
          <a:p>
            <a:endParaRPr lang="en-US" dirty="0"/>
          </a:p>
        </p:txBody>
      </p:sp>
    </p:spTree>
    <p:extLst>
      <p:ext uri="{BB962C8B-B14F-4D97-AF65-F5344CB8AC3E}">
        <p14:creationId xmlns:p14="http://schemas.microsoft.com/office/powerpoint/2010/main" val="3432554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a:t>
            </a:r>
            <a:r>
              <a:rPr lang="en-US" dirty="0"/>
              <a:t>Y</a:t>
            </a:r>
            <a:r>
              <a:rPr lang="en-US" dirty="0" smtClean="0"/>
              <a:t>our Students</a:t>
            </a:r>
            <a:endParaRPr lang="en-US" dirty="0"/>
          </a:p>
        </p:txBody>
      </p:sp>
      <p:sp>
        <p:nvSpPr>
          <p:cNvPr id="3" name="Content Placeholder 2"/>
          <p:cNvSpPr>
            <a:spLocks noGrp="1"/>
          </p:cNvSpPr>
          <p:nvPr>
            <p:ph idx="1"/>
          </p:nvPr>
        </p:nvSpPr>
        <p:spPr>
          <a:xfrm>
            <a:off x="677334" y="1809345"/>
            <a:ext cx="8596668" cy="4232017"/>
          </a:xfrm>
        </p:spPr>
        <p:txBody>
          <a:bodyPr>
            <a:normAutofit fontScale="92500" lnSpcReduction="20000"/>
          </a:bodyPr>
          <a:lstStyle/>
          <a:p>
            <a:pPr fontAlgn="base"/>
            <a:r>
              <a:rPr lang="en-US" b="1" dirty="0" smtClean="0"/>
              <a:t>Collect baseline data </a:t>
            </a:r>
            <a:r>
              <a:rPr lang="en-US" b="1" dirty="0"/>
              <a:t>about </a:t>
            </a:r>
            <a:r>
              <a:rPr lang="en-US" b="1" dirty="0" smtClean="0"/>
              <a:t>students’ knowledge  motivation</a:t>
            </a:r>
            <a:r>
              <a:rPr lang="en-US" dirty="0"/>
              <a:t> This can take several forms:</a:t>
            </a:r>
          </a:p>
          <a:p>
            <a:pPr lvl="1" fontAlgn="base"/>
            <a:r>
              <a:rPr lang="en-US" dirty="0"/>
              <a:t>Check that students have taken relevant courses in a sequence.</a:t>
            </a:r>
          </a:p>
          <a:p>
            <a:pPr lvl="1" fontAlgn="base"/>
            <a:r>
              <a:rPr lang="en-US" dirty="0"/>
              <a:t>Give students an ungraded pretest that assesses knowledge and skills necessary for the course.</a:t>
            </a:r>
          </a:p>
          <a:p>
            <a:pPr lvl="1" fontAlgn="base"/>
            <a:r>
              <a:rPr lang="en-US" dirty="0" smtClean="0"/>
              <a:t>Survey students’ confidence about </a:t>
            </a:r>
            <a:r>
              <a:rPr lang="en-US" dirty="0"/>
              <a:t>particular </a:t>
            </a:r>
            <a:r>
              <a:rPr lang="en-US" dirty="0" smtClean="0"/>
              <a:t>knowledge/skills </a:t>
            </a:r>
            <a:r>
              <a:rPr lang="en-US" dirty="0"/>
              <a:t>and their ability to apply </a:t>
            </a:r>
            <a:r>
              <a:rPr lang="en-US" dirty="0" smtClean="0"/>
              <a:t>them.</a:t>
            </a:r>
            <a:endParaRPr lang="en-US" dirty="0"/>
          </a:p>
          <a:p>
            <a:pPr lvl="1" fontAlgn="base"/>
            <a:r>
              <a:rPr lang="en-US" dirty="0" smtClean="0"/>
              <a:t>Survey Students’ motivation: why </a:t>
            </a:r>
            <a:r>
              <a:rPr lang="en-US" dirty="0"/>
              <a:t>students are taking your </a:t>
            </a:r>
            <a:r>
              <a:rPr lang="en-US" dirty="0" smtClean="0"/>
              <a:t>course, what </a:t>
            </a:r>
            <a:r>
              <a:rPr lang="en-US" dirty="0"/>
              <a:t>they expect to get out of it, </a:t>
            </a:r>
            <a:r>
              <a:rPr lang="en-US" dirty="0" smtClean="0"/>
              <a:t>and</a:t>
            </a:r>
            <a:r>
              <a:rPr lang="en-US" dirty="0"/>
              <a:t> </a:t>
            </a:r>
            <a:r>
              <a:rPr lang="en-US" dirty="0" smtClean="0"/>
              <a:t>what </a:t>
            </a:r>
            <a:r>
              <a:rPr lang="en-US" dirty="0"/>
              <a:t>challenges they anticipate</a:t>
            </a:r>
          </a:p>
          <a:p>
            <a:pPr fontAlgn="base"/>
            <a:r>
              <a:rPr lang="en-US" b="1" dirty="0"/>
              <a:t>Decide what to do about different/inadequate prior knowledge.</a:t>
            </a:r>
            <a:r>
              <a:rPr lang="en-US" dirty="0"/>
              <a:t> </a:t>
            </a:r>
            <a:endParaRPr lang="en-US" dirty="0" smtClean="0"/>
          </a:p>
          <a:p>
            <a:pPr fontAlgn="base"/>
            <a:r>
              <a:rPr lang="en-US" b="1" dirty="0" smtClean="0"/>
              <a:t>Share data with students! </a:t>
            </a:r>
            <a:endParaRPr lang="en-US" b="1" dirty="0"/>
          </a:p>
          <a:p>
            <a:endParaRPr lang="en-US" dirty="0"/>
          </a:p>
        </p:txBody>
      </p:sp>
    </p:spTree>
    <p:extLst>
      <p:ext uri="{BB962C8B-B14F-4D97-AF65-F5344CB8AC3E}">
        <p14:creationId xmlns:p14="http://schemas.microsoft.com/office/powerpoint/2010/main" val="3149531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Knowledge Surveys</a:t>
            </a:r>
            <a:endParaRPr lang="en-US" dirty="0"/>
          </a:p>
        </p:txBody>
      </p:sp>
      <p:sp>
        <p:nvSpPr>
          <p:cNvPr id="3" name="Content Placeholder 2"/>
          <p:cNvSpPr>
            <a:spLocks noGrp="1"/>
          </p:cNvSpPr>
          <p:nvPr>
            <p:ph idx="1"/>
          </p:nvPr>
        </p:nvSpPr>
        <p:spPr/>
        <p:txBody>
          <a:bodyPr/>
          <a:lstStyle/>
          <a:p>
            <a:r>
              <a:rPr lang="en-US" dirty="0" smtClean="0"/>
              <a:t>Canvas</a:t>
            </a:r>
          </a:p>
          <a:p>
            <a:r>
              <a:rPr lang="en-US" dirty="0" smtClean="0"/>
              <a:t>Survey Monkey (</a:t>
            </a:r>
            <a:r>
              <a:rPr lang="en-US" dirty="0" err="1" smtClean="0"/>
              <a:t>soas</a:t>
            </a:r>
            <a:r>
              <a:rPr lang="en-US" dirty="0" smtClean="0"/>
              <a:t>/</a:t>
            </a:r>
            <a:r>
              <a:rPr lang="en-US" dirty="0" err="1" smtClean="0"/>
              <a:t>salem</a:t>
            </a:r>
            <a:r>
              <a:rPr lang="en-US" dirty="0" smtClean="0"/>
              <a:t>)</a:t>
            </a:r>
          </a:p>
          <a:p>
            <a:r>
              <a:rPr lang="en-US" dirty="0" smtClean="0"/>
              <a:t>Google Forms</a:t>
            </a:r>
          </a:p>
          <a:p>
            <a:r>
              <a:rPr lang="en-US" dirty="0">
                <a:hlinkClick r:id="rId3"/>
              </a:rPr>
              <a:t>https://</a:t>
            </a:r>
            <a:r>
              <a:rPr lang="en-US" dirty="0" smtClean="0">
                <a:hlinkClick r:id="rId3"/>
              </a:rPr>
              <a:t>www.surveymonkey.com/r/DNVK6DZ</a:t>
            </a:r>
            <a:r>
              <a:rPr lang="en-US" dirty="0" smtClean="0"/>
              <a:t> (my survey for ENL110) </a:t>
            </a:r>
            <a:endParaRPr lang="en-US" dirty="0"/>
          </a:p>
        </p:txBody>
      </p:sp>
    </p:spTree>
    <p:extLst>
      <p:ext uri="{BB962C8B-B14F-4D97-AF65-F5344CB8AC3E}">
        <p14:creationId xmlns:p14="http://schemas.microsoft.com/office/powerpoint/2010/main" val="402313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 </a:t>
            </a:r>
            <a:r>
              <a:rPr lang="en-US" dirty="0"/>
              <a:t>I</a:t>
            </a:r>
            <a:r>
              <a:rPr lang="en-US" dirty="0" smtClean="0"/>
              <a:t>t </a:t>
            </a:r>
            <a:r>
              <a:rPr lang="en-US" dirty="0"/>
              <a:t>A</a:t>
            </a:r>
            <a:r>
              <a:rPr lang="en-US" dirty="0" smtClean="0"/>
              <a:t>ll Together</a:t>
            </a:r>
            <a:endParaRPr lang="en-US" dirty="0"/>
          </a:p>
        </p:txBody>
      </p:sp>
      <p:sp>
        <p:nvSpPr>
          <p:cNvPr id="3" name="Content Placeholder 2"/>
          <p:cNvSpPr>
            <a:spLocks noGrp="1"/>
          </p:cNvSpPr>
          <p:nvPr>
            <p:ph idx="1"/>
          </p:nvPr>
        </p:nvSpPr>
        <p:spPr/>
        <p:txBody>
          <a:bodyPr/>
          <a:lstStyle/>
          <a:p>
            <a:r>
              <a:rPr lang="en-US" dirty="0" smtClean="0"/>
              <a:t>Why the icebreaker to get to know one-another?</a:t>
            </a:r>
          </a:p>
          <a:p>
            <a:r>
              <a:rPr lang="en-US" dirty="0" smtClean="0"/>
              <a:t>Why groups?</a:t>
            </a:r>
          </a:p>
          <a:p>
            <a:r>
              <a:rPr lang="en-US" dirty="0" smtClean="0"/>
              <a:t>Why problems/demonstrations, surveys and quizzes?</a:t>
            </a:r>
          </a:p>
          <a:p>
            <a:endParaRPr lang="en-US" dirty="0"/>
          </a:p>
          <a:p>
            <a:r>
              <a:rPr lang="en-US" dirty="0" smtClean="0"/>
              <a:t>Go over a typical learning module/unit and explain how it is structured and best practices for approaching work in your course</a:t>
            </a:r>
          </a:p>
          <a:p>
            <a:r>
              <a:rPr lang="en-US" dirty="0" smtClean="0"/>
              <a:t>Be positive- exemplary behavior” not pet peeves</a:t>
            </a:r>
          </a:p>
          <a:p>
            <a:r>
              <a:rPr lang="en-US" dirty="0" smtClean="0"/>
              <a:t>Reiterate how to contact you and your office hours (</a:t>
            </a:r>
            <a:r>
              <a:rPr lang="en-US" smtClean="0"/>
              <a:t>and name)</a:t>
            </a:r>
            <a:endParaRPr lang="en-US" dirty="0"/>
          </a:p>
        </p:txBody>
      </p:sp>
    </p:spTree>
    <p:extLst>
      <p:ext uri="{BB962C8B-B14F-4D97-AF65-F5344CB8AC3E}">
        <p14:creationId xmlns:p14="http://schemas.microsoft.com/office/powerpoint/2010/main" val="2981446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fontAlgn="base"/>
            <a:r>
              <a:rPr lang="en-US" dirty="0"/>
              <a:t>Lyons, R., McIntosh, M., &amp; </a:t>
            </a:r>
            <a:r>
              <a:rPr lang="en-US" dirty="0" err="1"/>
              <a:t>Kysilka</a:t>
            </a:r>
            <a:r>
              <a:rPr lang="en-US" dirty="0"/>
              <a:t>, M. (2003). </a:t>
            </a:r>
            <a:r>
              <a:rPr lang="en-US" i="1" dirty="0"/>
              <a:t>Teaching college in an age of accountability</a:t>
            </a:r>
            <a:r>
              <a:rPr lang="en-US" dirty="0"/>
              <a:t>. Boston: Allyn and Bacon.</a:t>
            </a:r>
          </a:p>
          <a:p>
            <a:pPr fontAlgn="base"/>
            <a:r>
              <a:rPr lang="en-US" dirty="0" err="1"/>
              <a:t>Provitera</a:t>
            </a:r>
            <a:r>
              <a:rPr lang="en-US" dirty="0"/>
              <a:t> </a:t>
            </a:r>
            <a:r>
              <a:rPr lang="en-US" dirty="0" err="1"/>
              <a:t>McGlynn</a:t>
            </a:r>
            <a:r>
              <a:rPr lang="en-US" dirty="0"/>
              <a:t>, A. (2001.) </a:t>
            </a:r>
            <a:r>
              <a:rPr lang="en-US" i="1" dirty="0"/>
              <a:t>Successful beginnings for college teaching: Engaging students from the first day</a:t>
            </a:r>
            <a:r>
              <a:rPr lang="en-US" dirty="0"/>
              <a:t>. Madison, WI: Atwood Publishing.</a:t>
            </a:r>
          </a:p>
          <a:p>
            <a:pPr fontAlgn="base"/>
            <a:r>
              <a:rPr lang="en-US" dirty="0"/>
              <a:t>Morris, T., Gorham, J., Cohen, S., &amp; Huffman, D. (1996). "Fashion in the classroom: Effects of attire on student perceptions of instructors in college classes." </a:t>
            </a:r>
            <a:r>
              <a:rPr lang="en-US" i="1" dirty="0"/>
              <a:t>Communication Education, 45,</a:t>
            </a:r>
            <a:r>
              <a:rPr lang="en-US" dirty="0"/>
              <a:t> 135-148.</a:t>
            </a:r>
          </a:p>
          <a:p>
            <a:pPr fontAlgn="base"/>
            <a:r>
              <a:rPr lang="en-US" dirty="0" err="1"/>
              <a:t>Nilson</a:t>
            </a:r>
            <a:r>
              <a:rPr lang="en-US" dirty="0"/>
              <a:t>, L. (2003). </a:t>
            </a:r>
            <a:r>
              <a:rPr lang="en-US" i="1" dirty="0"/>
              <a:t>Teaching at its best: A research-based resource for college instructors</a:t>
            </a:r>
            <a:r>
              <a:rPr lang="en-US" dirty="0"/>
              <a:t> (2nd ed.). Bolton, MA: Anker Publishing.</a:t>
            </a:r>
          </a:p>
          <a:p>
            <a:pPr marL="0" indent="0">
              <a:buNone/>
            </a:pPr>
            <a:endParaRPr lang="en-US" dirty="0"/>
          </a:p>
        </p:txBody>
      </p:sp>
    </p:spTree>
    <p:extLst>
      <p:ext uri="{BB962C8B-B14F-4D97-AF65-F5344CB8AC3E}">
        <p14:creationId xmlns:p14="http://schemas.microsoft.com/office/powerpoint/2010/main" val="1004987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Angelo, T. A., and Cross, K. P. </a:t>
            </a:r>
            <a:r>
              <a:rPr lang="en-US" i="1" dirty="0"/>
              <a:t>Classroom Assessment Techniques: A Handbook for College Teachers. </a:t>
            </a:r>
            <a:r>
              <a:rPr lang="en-US" dirty="0"/>
              <a:t>(2nd ed.) San Francisco: </a:t>
            </a:r>
            <a:r>
              <a:rPr lang="en-US" dirty="0" err="1"/>
              <a:t>Jossey</a:t>
            </a:r>
            <a:r>
              <a:rPr lang="en-US" dirty="0"/>
              <a:t>-Bass, 1993.</a:t>
            </a:r>
          </a:p>
          <a:p>
            <a:pPr fontAlgn="base"/>
            <a:r>
              <a:rPr lang="en-US" dirty="0"/>
              <a:t>Erickson, B. L., and </a:t>
            </a:r>
            <a:r>
              <a:rPr lang="en-US" dirty="0" err="1"/>
              <a:t>Strommer</a:t>
            </a:r>
            <a:r>
              <a:rPr lang="en-US" dirty="0"/>
              <a:t>, D. W. </a:t>
            </a:r>
            <a:r>
              <a:rPr lang="en-US" i="1" dirty="0"/>
              <a:t>Teaching College Freshmen. </a:t>
            </a:r>
            <a:r>
              <a:rPr lang="en-US" dirty="0"/>
              <a:t>San Francisco: </a:t>
            </a:r>
            <a:r>
              <a:rPr lang="en-US" dirty="0" err="1"/>
              <a:t>Jossey</a:t>
            </a:r>
            <a:r>
              <a:rPr lang="en-US" dirty="0"/>
              <a:t>-Bass, 1991.</a:t>
            </a:r>
          </a:p>
          <a:p>
            <a:pPr fontAlgn="base"/>
            <a:r>
              <a:rPr lang="en-US" dirty="0"/>
              <a:t>“The First Day of Class: Advice and Ideas.” </a:t>
            </a:r>
            <a:r>
              <a:rPr lang="en-US" i="1" dirty="0"/>
              <a:t>Teaching Professor, </a:t>
            </a:r>
            <a:r>
              <a:rPr lang="en-US" dirty="0"/>
              <a:t>1989, 3(7), 1-2.</a:t>
            </a:r>
          </a:p>
          <a:p>
            <a:pPr fontAlgn="base"/>
            <a:r>
              <a:rPr lang="en-US" dirty="0"/>
              <a:t>Johnson, G. R. </a:t>
            </a:r>
            <a:r>
              <a:rPr lang="en-US" i="1" dirty="0"/>
              <a:t>Taking Teaching Seriously. </a:t>
            </a:r>
            <a:r>
              <a:rPr lang="en-US" dirty="0"/>
              <a:t>College Station: Center for Teaching Excellence, Texas A &amp; M University, 1988.</a:t>
            </a:r>
          </a:p>
          <a:p>
            <a:pPr fontAlgn="base"/>
            <a:r>
              <a:rPr lang="en-US" dirty="0" err="1"/>
              <a:t>McKeachie</a:t>
            </a:r>
            <a:r>
              <a:rPr lang="en-US" dirty="0"/>
              <a:t>, W. J. </a:t>
            </a:r>
            <a:r>
              <a:rPr lang="en-US" i="1" dirty="0"/>
              <a:t>Teaching Tips. </a:t>
            </a:r>
            <a:r>
              <a:rPr lang="en-US" dirty="0"/>
              <a:t>(8th ed.) Lexington, Mass.: Heath, 1986.</a:t>
            </a:r>
          </a:p>
          <a:p>
            <a:pPr fontAlgn="base"/>
            <a:r>
              <a:rPr lang="en-US" dirty="0"/>
              <a:t>Scholl-</a:t>
            </a:r>
            <a:r>
              <a:rPr lang="en-US" dirty="0" err="1"/>
              <a:t>Buckwald</a:t>
            </a:r>
            <a:r>
              <a:rPr lang="en-US" dirty="0"/>
              <a:t>, S. “The First Meeting of Class.” In J. Katz (ed.), </a:t>
            </a:r>
            <a:r>
              <a:rPr lang="en-US" i="1" dirty="0"/>
              <a:t>Teaching as Though Students Mattered. </a:t>
            </a:r>
            <a:r>
              <a:rPr lang="en-US" dirty="0"/>
              <a:t>New Directions for Teaching and Learning, no. 21. San Francisco: </a:t>
            </a:r>
            <a:r>
              <a:rPr lang="en-US" dirty="0" err="1"/>
              <a:t>Jossey</a:t>
            </a:r>
            <a:r>
              <a:rPr lang="en-US" dirty="0"/>
              <a:t>-Bass, 1985.</a:t>
            </a:r>
          </a:p>
          <a:p>
            <a:pPr fontAlgn="base"/>
            <a:r>
              <a:rPr lang="en-US" dirty="0" err="1"/>
              <a:t>Serey</a:t>
            </a:r>
            <a:r>
              <a:rPr lang="en-US" dirty="0"/>
              <a:t>, T. “Meet Your Professor.” </a:t>
            </a:r>
            <a:r>
              <a:rPr lang="en-US" i="1" dirty="0"/>
              <a:t>Teaching Professor, </a:t>
            </a:r>
            <a:r>
              <a:rPr lang="en-US" dirty="0"/>
              <a:t>1989, 3(l), 2.</a:t>
            </a:r>
          </a:p>
          <a:p>
            <a:pPr fontAlgn="base"/>
            <a:r>
              <a:rPr lang="en-US" dirty="0"/>
              <a:t>Weisz, E. “Energizing the Classroom.” </a:t>
            </a:r>
            <a:r>
              <a:rPr lang="en-US" i="1" dirty="0"/>
              <a:t>College Teaching, </a:t>
            </a:r>
            <a:r>
              <a:rPr lang="en-US" dirty="0"/>
              <a:t>1990, 38(2), 74-76.</a:t>
            </a:r>
          </a:p>
          <a:p>
            <a:pPr fontAlgn="base"/>
            <a:r>
              <a:rPr lang="en-US" dirty="0" err="1"/>
              <a:t>Wolcowitz</a:t>
            </a:r>
            <a:r>
              <a:rPr lang="en-US" dirty="0"/>
              <a:t>, J. “The First Day of Class.” In M. M. </a:t>
            </a:r>
            <a:r>
              <a:rPr lang="en-US" dirty="0" err="1"/>
              <a:t>Gullette</a:t>
            </a:r>
            <a:r>
              <a:rPr lang="en-US" dirty="0"/>
              <a:t> (ed.), </a:t>
            </a:r>
            <a:r>
              <a:rPr lang="en-US" i="1" dirty="0"/>
              <a:t>The Art and Craft of Teaching. </a:t>
            </a:r>
            <a:r>
              <a:rPr lang="en-US" dirty="0"/>
              <a:t>Cambridge, Mass.: Harvard University Press, 1984.</a:t>
            </a:r>
          </a:p>
          <a:p>
            <a:pPr marL="0" indent="0">
              <a:buNone/>
            </a:pPr>
            <a:endParaRPr lang="en-US" dirty="0"/>
          </a:p>
        </p:txBody>
      </p:sp>
    </p:spTree>
    <p:extLst>
      <p:ext uri="{BB962C8B-B14F-4D97-AF65-F5344CB8AC3E}">
        <p14:creationId xmlns:p14="http://schemas.microsoft.com/office/powerpoint/2010/main" val="88089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First Day</a:t>
            </a:r>
            <a:endParaRPr lang="en-US" dirty="0"/>
          </a:p>
        </p:txBody>
      </p:sp>
      <p:sp>
        <p:nvSpPr>
          <p:cNvPr id="3" name="Content Placeholder 2"/>
          <p:cNvSpPr>
            <a:spLocks noGrp="1"/>
          </p:cNvSpPr>
          <p:nvPr>
            <p:ph idx="1"/>
          </p:nvPr>
        </p:nvSpPr>
        <p:spPr/>
        <p:txBody>
          <a:bodyPr/>
          <a:lstStyle/>
          <a:p>
            <a:r>
              <a:rPr lang="en-US" dirty="0"/>
              <a:t>Orchestrate positive first impressions</a:t>
            </a:r>
          </a:p>
          <a:p>
            <a:r>
              <a:rPr lang="en-US" dirty="0"/>
              <a:t>Introduce yourself effectively</a:t>
            </a:r>
          </a:p>
          <a:p>
            <a:r>
              <a:rPr lang="en-US" dirty="0"/>
              <a:t>Clarify learning objectives and expectations</a:t>
            </a:r>
          </a:p>
          <a:p>
            <a:r>
              <a:rPr lang="en-US" dirty="0"/>
              <a:t>Help students learn about each other</a:t>
            </a:r>
          </a:p>
          <a:p>
            <a:r>
              <a:rPr lang="en-US" dirty="0"/>
              <a:t>Set the tone for the course</a:t>
            </a:r>
          </a:p>
          <a:p>
            <a:r>
              <a:rPr lang="en-US" dirty="0"/>
              <a:t>Collect baseline data on students' knowledge and motivation</a:t>
            </a:r>
          </a:p>
          <a:p>
            <a:r>
              <a:rPr lang="en-US" dirty="0"/>
              <a:t>Whet students' appetite for course content</a:t>
            </a:r>
          </a:p>
          <a:p>
            <a:r>
              <a:rPr lang="en-US" dirty="0"/>
              <a:t>Inform students of course requirements </a:t>
            </a:r>
          </a:p>
        </p:txBody>
      </p:sp>
    </p:spTree>
    <p:extLst>
      <p:ext uri="{BB962C8B-B14F-4D97-AF65-F5344CB8AC3E}">
        <p14:creationId xmlns:p14="http://schemas.microsoft.com/office/powerpoint/2010/main" val="335337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a:t>
            </a:r>
            <a:endParaRPr lang="en-US" dirty="0"/>
          </a:p>
        </p:txBody>
      </p:sp>
      <p:sp>
        <p:nvSpPr>
          <p:cNvPr id="3" name="Content Placeholder 2"/>
          <p:cNvSpPr>
            <a:spLocks noGrp="1"/>
          </p:cNvSpPr>
          <p:nvPr>
            <p:ph idx="1"/>
          </p:nvPr>
        </p:nvSpPr>
        <p:spPr/>
        <p:txBody>
          <a:bodyPr/>
          <a:lstStyle/>
          <a:p>
            <a:r>
              <a:rPr lang="en-US" dirty="0"/>
              <a:t>"Good or New" Ask each person to share something good or new they have experienced in the last 24 </a:t>
            </a:r>
            <a:r>
              <a:rPr lang="en-US" dirty="0" smtClean="0"/>
              <a:t>hours (3 days/week</a:t>
            </a:r>
            <a:r>
              <a:rPr lang="is-IS" dirty="0" smtClean="0"/>
              <a:t>…)</a:t>
            </a:r>
            <a:r>
              <a:rPr lang="en-US" dirty="0" smtClean="0"/>
              <a:t>. </a:t>
            </a:r>
            <a:br>
              <a:rPr lang="en-US" dirty="0" smtClean="0"/>
            </a:br>
            <a:r>
              <a:rPr lang="en-US" dirty="0" smtClean="0"/>
              <a:t/>
            </a:r>
            <a:br>
              <a:rPr lang="en-US" dirty="0" smtClean="0"/>
            </a:br>
            <a:r>
              <a:rPr lang="en-US" dirty="0" smtClean="0"/>
              <a:t>(</a:t>
            </a:r>
            <a:r>
              <a:rPr lang="en-US" dirty="0"/>
              <a:t>From: Results Through Training, </a:t>
            </a:r>
            <a:r>
              <a:rPr lang="en-US" dirty="0" err="1"/>
              <a:t>RTTWorks</a:t>
            </a:r>
            <a:r>
              <a:rPr lang="en-US" dirty="0"/>
              <a:t> at</a:t>
            </a:r>
            <a:r>
              <a:rPr lang="en-US" u="sng" dirty="0">
                <a:hlinkClick r:id="rId3"/>
              </a:rPr>
              <a:t>http://www.rttworks.com/images/downloads/Icebreakers.HTML</a:t>
            </a:r>
            <a:endParaRPr lang="en-US" dirty="0"/>
          </a:p>
        </p:txBody>
      </p:sp>
    </p:spTree>
    <p:extLst>
      <p:ext uri="{BB962C8B-B14F-4D97-AF65-F5344CB8AC3E}">
        <p14:creationId xmlns:p14="http://schemas.microsoft.com/office/powerpoint/2010/main" val="274229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Students a Chance to Meet Each Other</a:t>
            </a:r>
            <a:endParaRPr lang="en-US" dirty="0"/>
          </a:p>
        </p:txBody>
      </p:sp>
      <p:sp>
        <p:nvSpPr>
          <p:cNvPr id="3" name="Content Placeholder 2"/>
          <p:cNvSpPr>
            <a:spLocks noGrp="1"/>
          </p:cNvSpPr>
          <p:nvPr>
            <p:ph idx="1"/>
          </p:nvPr>
        </p:nvSpPr>
        <p:spPr>
          <a:xfrm>
            <a:off x="838200" y="1299411"/>
            <a:ext cx="10515600" cy="4877552"/>
          </a:xfrm>
        </p:spPr>
        <p:txBody>
          <a:bodyPr>
            <a:normAutofit fontScale="85000" lnSpcReduction="10000"/>
          </a:bodyPr>
          <a:lstStyle/>
          <a:p>
            <a:r>
              <a:rPr lang="en-US" dirty="0"/>
              <a:t>Use the following resources to create an icebreaker for your course.</a:t>
            </a:r>
          </a:p>
          <a:p>
            <a:r>
              <a:rPr lang="en-US" dirty="0"/>
              <a:t>Articles on icebreakers: </a:t>
            </a:r>
            <a:r>
              <a:rPr lang="en-US" dirty="0">
                <a:hlinkClick r:id="rId3"/>
              </a:rPr>
              <a:t>http://tinyurl.com/jan14cdi</a:t>
            </a:r>
            <a:r>
              <a:rPr lang="en-US" dirty="0"/>
              <a:t/>
            </a:r>
            <a:br>
              <a:rPr lang="en-US" dirty="0"/>
            </a:br>
            <a:endParaRPr lang="en-US" dirty="0"/>
          </a:p>
          <a:p>
            <a:r>
              <a:rPr lang="en-US" dirty="0">
                <a:hlinkClick r:id="rId4"/>
              </a:rPr>
              <a:t>(http://tinyurl.com/7y8uf3z)</a:t>
            </a:r>
            <a:br>
              <a:rPr lang="en-US" dirty="0">
                <a:hlinkClick r:id="rId4"/>
              </a:rPr>
            </a:br>
            <a:r>
              <a:rPr lang="en-US" dirty="0">
                <a:hlinkClick r:id="rId4"/>
              </a:rPr>
              <a:t>http://www.lcc.edu/cte/resources/teachingettes/icebreakers.aspx</a:t>
            </a:r>
            <a:r>
              <a:rPr lang="en-US" dirty="0"/>
              <a:t/>
            </a:r>
            <a:br>
              <a:rPr lang="en-US" dirty="0"/>
            </a:br>
            <a:endParaRPr lang="en-US" dirty="0"/>
          </a:p>
          <a:p>
            <a:r>
              <a:rPr lang="en-US" dirty="0">
                <a:hlinkClick r:id="rId5"/>
              </a:rPr>
              <a:t>(http://tinyurl.com/mgwr7cw)</a:t>
            </a:r>
            <a:br>
              <a:rPr lang="en-US" dirty="0">
                <a:hlinkClick r:id="rId5"/>
              </a:rPr>
            </a:br>
            <a:r>
              <a:rPr lang="en-US" dirty="0">
                <a:hlinkClick r:id="rId5"/>
              </a:rPr>
              <a:t>http://www.sac.iastate.edu/en/clubs_and_organizations/student_organization_resources/leadership_knowhow/energizer_icebreakers__teambuilders</a:t>
            </a:r>
            <a:r>
              <a:rPr lang="en-US" dirty="0" smtClean="0">
                <a:hlinkClick r:id="rId5"/>
              </a:rPr>
              <a:t>/</a:t>
            </a:r>
            <a:r>
              <a:rPr lang="en-US" dirty="0" smtClean="0"/>
              <a:t/>
            </a:r>
            <a:br>
              <a:rPr lang="en-US" dirty="0" smtClean="0"/>
            </a:br>
            <a:endParaRPr lang="en-US" dirty="0"/>
          </a:p>
          <a:p>
            <a:r>
              <a:rPr lang="en-US" dirty="0">
                <a:hlinkClick r:id="rId6"/>
              </a:rPr>
              <a:t>http://</a:t>
            </a:r>
            <a:r>
              <a:rPr lang="en-US" dirty="0" smtClean="0">
                <a:hlinkClick r:id="rId6"/>
              </a:rPr>
              <a:t>www.mindtools.com/pages/article/newLDR_76.htm</a:t>
            </a:r>
            <a:r>
              <a:rPr lang="en-US" dirty="0" smtClean="0"/>
              <a:t/>
            </a:r>
            <a:br>
              <a:rPr lang="en-US" dirty="0" smtClean="0"/>
            </a:br>
            <a:endParaRPr lang="en-US" dirty="0"/>
          </a:p>
          <a:p>
            <a:r>
              <a:rPr lang="en-US" dirty="0">
                <a:hlinkClick r:id="rId7" invalidUrl="http://www.southalabama.edu/oll/jobaidsfall03/Icebreakers Online/icebreakerjobaid.htm"/>
              </a:rPr>
              <a:t>http://www.southalabama.edu/oll/jobaidsfall03/Icebreakers%20Online/icebreakerjobaid.htm</a:t>
            </a:r>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108338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Work Time</a:t>
            </a:r>
            <a:endParaRPr lang="en-US" dirty="0"/>
          </a:p>
        </p:txBody>
      </p:sp>
      <p:sp>
        <p:nvSpPr>
          <p:cNvPr id="3" name="Content Placeholder 2"/>
          <p:cNvSpPr>
            <a:spLocks noGrp="1"/>
          </p:cNvSpPr>
          <p:nvPr>
            <p:ph idx="1"/>
          </p:nvPr>
        </p:nvSpPr>
        <p:spPr/>
        <p:txBody>
          <a:bodyPr/>
          <a:lstStyle/>
          <a:p>
            <a:r>
              <a:rPr lang="en-US" dirty="0"/>
              <a:t>Find an Icebreaker You Might Use in class</a:t>
            </a:r>
          </a:p>
        </p:txBody>
      </p:sp>
    </p:spTree>
    <p:extLst>
      <p:ext uri="{BB962C8B-B14F-4D97-AF65-F5344CB8AC3E}">
        <p14:creationId xmlns:p14="http://schemas.microsoft.com/office/powerpoint/2010/main" val="14617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Truths and a Lie</a:t>
            </a:r>
            <a:endParaRPr lang="en-US" dirty="0"/>
          </a:p>
        </p:txBody>
      </p:sp>
      <p:sp>
        <p:nvSpPr>
          <p:cNvPr id="3" name="Content Placeholder 2"/>
          <p:cNvSpPr>
            <a:spLocks noGrp="1"/>
          </p:cNvSpPr>
          <p:nvPr>
            <p:ph idx="1"/>
          </p:nvPr>
        </p:nvSpPr>
        <p:spPr/>
        <p:txBody>
          <a:bodyPr>
            <a:normAutofit lnSpcReduction="10000"/>
          </a:bodyPr>
          <a:lstStyle/>
          <a:p>
            <a:r>
              <a:rPr lang="en-US" dirty="0"/>
              <a:t>You can do this as a whole class activity if the class is small. If it is large, break the class into groups of 10.</a:t>
            </a:r>
          </a:p>
          <a:p>
            <a:r>
              <a:rPr lang="en-US" dirty="0"/>
              <a:t>Tell the groups that each person will introduce him or herself by stating two truths about their life and one lie. The rest of the participants will guess which statement is the lie.</a:t>
            </a:r>
          </a:p>
          <a:p>
            <a:r>
              <a:rPr lang="en-US" dirty="0"/>
              <a:t>When the groups are done, have them report out what the most surprising things they learned about each other were.</a:t>
            </a:r>
          </a:p>
          <a:p>
            <a:r>
              <a:rPr lang="en-US" dirty="0"/>
              <a:t>I usually start this activity off by modeling it. Before breaking the class into groups, I tell them 2 truths and a lie about myself and ask them to guess which is the lie. It is a great way for them to learn something about me and create a connection.</a:t>
            </a:r>
          </a:p>
          <a:p>
            <a:pPr marL="0" indent="0">
              <a:buNone/>
            </a:pPr>
            <a:endParaRPr lang="en-US" dirty="0"/>
          </a:p>
        </p:txBody>
      </p:sp>
    </p:spTree>
    <p:extLst>
      <p:ext uri="{BB962C8B-B14F-4D97-AF65-F5344CB8AC3E}">
        <p14:creationId xmlns:p14="http://schemas.microsoft.com/office/powerpoint/2010/main" val="338380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First Impressions</a:t>
            </a:r>
            <a:endParaRPr lang="en-US" dirty="0"/>
          </a:p>
        </p:txBody>
      </p:sp>
      <p:sp>
        <p:nvSpPr>
          <p:cNvPr id="3" name="Content Placeholder 2"/>
          <p:cNvSpPr>
            <a:spLocks noGrp="1"/>
          </p:cNvSpPr>
          <p:nvPr>
            <p:ph idx="1"/>
          </p:nvPr>
        </p:nvSpPr>
        <p:spPr>
          <a:xfrm>
            <a:off x="677334" y="1699099"/>
            <a:ext cx="8596668" cy="4342264"/>
          </a:xfrm>
        </p:spPr>
        <p:txBody>
          <a:bodyPr>
            <a:normAutofit fontScale="85000" lnSpcReduction="20000"/>
          </a:bodyPr>
          <a:lstStyle/>
          <a:p>
            <a:pPr fontAlgn="base"/>
            <a:r>
              <a:rPr lang="en-US" b="1" dirty="0"/>
              <a:t>Your attire.</a:t>
            </a:r>
            <a:r>
              <a:rPr lang="en-US" dirty="0"/>
              <a:t> Research shows that clothing affects several kinds of judgments people make, including but not limited to, credibility, likability, </a:t>
            </a:r>
            <a:r>
              <a:rPr lang="en-US" dirty="0" smtClean="0"/>
              <a:t>kindness</a:t>
            </a:r>
            <a:r>
              <a:rPr lang="en-US" dirty="0"/>
              <a:t>, and empathy (</a:t>
            </a:r>
            <a:r>
              <a:rPr lang="en-US" dirty="0" err="1"/>
              <a:t>Raiscot</a:t>
            </a:r>
            <a:r>
              <a:rPr lang="en-US" dirty="0"/>
              <a:t>, 1986; Morris et al., 1996). </a:t>
            </a:r>
            <a:endParaRPr lang="en-US" dirty="0" smtClean="0"/>
          </a:p>
          <a:p>
            <a:pPr fontAlgn="base"/>
            <a:r>
              <a:rPr lang="en-US" b="1" dirty="0" smtClean="0"/>
              <a:t>The </a:t>
            </a:r>
            <a:r>
              <a:rPr lang="en-US" b="1" dirty="0"/>
              <a:t>physical environment.</a:t>
            </a:r>
            <a:r>
              <a:rPr lang="en-US" dirty="0"/>
              <a:t> </a:t>
            </a:r>
            <a:endParaRPr lang="en-US" dirty="0" smtClean="0"/>
          </a:p>
          <a:p>
            <a:pPr lvl="1" fontAlgn="base"/>
            <a:r>
              <a:rPr lang="en-US" dirty="0" smtClean="0"/>
              <a:t>Room arrangement: Rows </a:t>
            </a:r>
            <a:r>
              <a:rPr lang="en-US" dirty="0"/>
              <a:t>signify a more formal environment, while circles or u-shapes imply a more informal atmosphere, with more expectations of student participation. </a:t>
            </a:r>
            <a:endParaRPr lang="en-US" dirty="0" smtClean="0"/>
          </a:p>
          <a:p>
            <a:pPr lvl="1" fontAlgn="base"/>
            <a:r>
              <a:rPr lang="en-US" dirty="0" smtClean="0"/>
              <a:t>The </a:t>
            </a:r>
            <a:r>
              <a:rPr lang="en-US" dirty="0"/>
              <a:t>words on the board also indicate how interesting the course is likely to be. In addition to the course information, consider having a thought-provoking question displayed as they arrive.</a:t>
            </a:r>
          </a:p>
          <a:p>
            <a:pPr fontAlgn="base"/>
            <a:r>
              <a:rPr lang="en-US" b="1" dirty="0"/>
              <a:t>Your use of the few minutes before class.</a:t>
            </a:r>
            <a:r>
              <a:rPr lang="en-US" dirty="0"/>
              <a:t> Greeting the students as they enter the classroom communicates approachability. Franticly arriving right on time or even late communicates </a:t>
            </a:r>
            <a:r>
              <a:rPr lang="en-US" dirty="0" smtClean="0"/>
              <a:t>disorganization. </a:t>
            </a:r>
            <a:endParaRPr lang="en-US" dirty="0"/>
          </a:p>
        </p:txBody>
      </p:sp>
    </p:spTree>
    <p:extLst>
      <p:ext uri="{BB962C8B-B14F-4D97-AF65-F5344CB8AC3E}">
        <p14:creationId xmlns:p14="http://schemas.microsoft.com/office/powerpoint/2010/main" val="101652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Best &amp; Worst Classes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Best and Worst Classes –</a:t>
            </a:r>
            <a:r>
              <a:rPr lang="en-US" dirty="0"/>
              <a:t> This is a quick and easy activity. On one section of the blackboard write: “The best class I’ve ever had” and underneath it “What the teacher did” and below that “What the students did.” On another section write “The worst class I’ve ever had” (well, actually I write, “The class from hell”) and then the same two items beneath. Ask students to share their experiences, without naming the course, department or teacher, and begin filling in the grid based on what they call out. If there’s a lull or not many comments about what the students did in these classes, add some descriptors based on your own experience with some of your best and worst classes. In 10 minutes or less, two very different class portraits emerge. Move to the best class section of the board and tell students that this is the class you want to teach, but can’t do it alone. Together we have the power to make this one of those “best class” experiences.</a:t>
            </a:r>
          </a:p>
          <a:p>
            <a:endParaRPr lang="en-US" dirty="0"/>
          </a:p>
        </p:txBody>
      </p:sp>
    </p:spTree>
    <p:extLst>
      <p:ext uri="{BB962C8B-B14F-4D97-AF65-F5344CB8AC3E}">
        <p14:creationId xmlns:p14="http://schemas.microsoft.com/office/powerpoint/2010/main" val="136207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the Tone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Whatever you plan to do in the course, do it the first day</a:t>
            </a:r>
          </a:p>
          <a:p>
            <a:r>
              <a:rPr lang="en-US" sz="2400" dirty="0" smtClean="0"/>
              <a:t>Problem-based: pose a problem</a:t>
            </a:r>
          </a:p>
          <a:p>
            <a:r>
              <a:rPr lang="en-US" sz="2400" dirty="0" smtClean="0"/>
              <a:t>Small Group Discussion: have them discuss the syllabus in small groups and create 3 questions to ask you. </a:t>
            </a:r>
          </a:p>
          <a:p>
            <a:r>
              <a:rPr lang="en-US" sz="2400" dirty="0" smtClean="0"/>
              <a:t>Demonstrations and large class discussion: start with a provocative demonstration</a:t>
            </a:r>
            <a:endParaRPr lang="en-US" sz="2400" dirty="0"/>
          </a:p>
        </p:txBody>
      </p:sp>
    </p:spTree>
    <p:extLst>
      <p:ext uri="{BB962C8B-B14F-4D97-AF65-F5344CB8AC3E}">
        <p14:creationId xmlns:p14="http://schemas.microsoft.com/office/powerpoint/2010/main" val="3093279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450</TotalTime>
  <Words>1858</Words>
  <Application>Microsoft Macintosh PowerPoint</Application>
  <PresentationFormat>Widescreen</PresentationFormat>
  <Paragraphs>121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Arial</vt:lpstr>
      <vt:lpstr>Office Theme</vt:lpstr>
      <vt:lpstr>First Day of Class Setting the Tone and Getting to Know Your Students</vt:lpstr>
      <vt:lpstr>Objectives of First Day</vt:lpstr>
      <vt:lpstr>Icebreaker</vt:lpstr>
      <vt:lpstr>Give Students a Chance to Meet Each Other</vt:lpstr>
      <vt:lpstr>Supported Work Time</vt:lpstr>
      <vt:lpstr>2 Truths and a Lie</vt:lpstr>
      <vt:lpstr>Positive First Impressions</vt:lpstr>
      <vt:lpstr>Sharing Best &amp; Worst Classes</vt:lpstr>
      <vt:lpstr>Set the Tone</vt:lpstr>
      <vt:lpstr>Whet the appetites of students for course content</vt:lpstr>
      <vt:lpstr>Whet the appetites of students for course content</vt:lpstr>
      <vt:lpstr>Syllabus Speed Dating</vt:lpstr>
      <vt:lpstr>Get to Know Your Students</vt:lpstr>
      <vt:lpstr>Background Knowledge Surveys</vt:lpstr>
      <vt:lpstr>Tie It All Together</vt:lpstr>
      <vt:lpstr>References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of Class</dc:title>
  <dc:creator>Marc Boots-Ebenfield</dc:creator>
  <cp:lastModifiedBy>Microsoft Office User</cp:lastModifiedBy>
  <cp:revision>23</cp:revision>
  <cp:lastPrinted>2016-08-17T15:54:18Z</cp:lastPrinted>
  <dcterms:created xsi:type="dcterms:W3CDTF">2015-08-23T15:39:37Z</dcterms:created>
  <dcterms:modified xsi:type="dcterms:W3CDTF">2016-08-17T17:20:52Z</dcterms:modified>
</cp:coreProperties>
</file>